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Lst>
  <p:notesMasterIdLst>
    <p:notesMasterId r:id="rId86"/>
  </p:notesMasterIdLst>
  <p:handoutMasterIdLst>
    <p:handoutMasterId r:id="rId87"/>
  </p:handoutMasterIdLst>
  <p:sldIdLst>
    <p:sldId id="368" r:id="rId5"/>
    <p:sldId id="260" r:id="rId6"/>
    <p:sldId id="261" r:id="rId7"/>
    <p:sldId id="262" r:id="rId8"/>
    <p:sldId id="263" r:id="rId9"/>
    <p:sldId id="264" r:id="rId10"/>
    <p:sldId id="381" r:id="rId11"/>
    <p:sldId id="266" r:id="rId12"/>
    <p:sldId id="267" r:id="rId13"/>
    <p:sldId id="270" r:id="rId14"/>
    <p:sldId id="271" r:id="rId15"/>
    <p:sldId id="272" r:id="rId16"/>
    <p:sldId id="273" r:id="rId17"/>
    <p:sldId id="274" r:id="rId18"/>
    <p:sldId id="293" r:id="rId19"/>
    <p:sldId id="294" r:id="rId20"/>
    <p:sldId id="297" r:id="rId21"/>
    <p:sldId id="298" r:id="rId22"/>
    <p:sldId id="299" r:id="rId23"/>
    <p:sldId id="301" r:id="rId24"/>
    <p:sldId id="302" r:id="rId25"/>
    <p:sldId id="375" r:id="rId26"/>
    <p:sldId id="383" r:id="rId27"/>
    <p:sldId id="384" r:id="rId28"/>
    <p:sldId id="304" r:id="rId29"/>
    <p:sldId id="306" r:id="rId30"/>
    <p:sldId id="311" r:id="rId31"/>
    <p:sldId id="307" r:id="rId32"/>
    <p:sldId id="309" r:id="rId33"/>
    <p:sldId id="312" r:id="rId34"/>
    <p:sldId id="313" r:id="rId35"/>
    <p:sldId id="314" r:id="rId36"/>
    <p:sldId id="315" r:id="rId37"/>
    <p:sldId id="316" r:id="rId38"/>
    <p:sldId id="317" r:id="rId39"/>
    <p:sldId id="385" r:id="rId40"/>
    <p:sldId id="319" r:id="rId41"/>
    <p:sldId id="322" r:id="rId42"/>
    <p:sldId id="371" r:id="rId43"/>
    <p:sldId id="324" r:id="rId44"/>
    <p:sldId id="386" r:id="rId45"/>
    <p:sldId id="387" r:id="rId46"/>
    <p:sldId id="389" r:id="rId47"/>
    <p:sldId id="390" r:id="rId48"/>
    <p:sldId id="326" r:id="rId49"/>
    <p:sldId id="327" r:id="rId50"/>
    <p:sldId id="329" r:id="rId51"/>
    <p:sldId id="331" r:id="rId52"/>
    <p:sldId id="332" r:id="rId53"/>
    <p:sldId id="333" r:id="rId54"/>
    <p:sldId id="336" r:id="rId55"/>
    <p:sldId id="338" r:id="rId56"/>
    <p:sldId id="339" r:id="rId57"/>
    <p:sldId id="340" r:id="rId58"/>
    <p:sldId id="341" r:id="rId59"/>
    <p:sldId id="342" r:id="rId60"/>
    <p:sldId id="393" r:id="rId61"/>
    <p:sldId id="394" r:id="rId62"/>
    <p:sldId id="377" r:id="rId63"/>
    <p:sldId id="346" r:id="rId64"/>
    <p:sldId id="347" r:id="rId65"/>
    <p:sldId id="348" r:id="rId66"/>
    <p:sldId id="349" r:id="rId67"/>
    <p:sldId id="397" r:id="rId68"/>
    <p:sldId id="396" r:id="rId69"/>
    <p:sldId id="351" r:id="rId70"/>
    <p:sldId id="353" r:id="rId71"/>
    <p:sldId id="355" r:id="rId72"/>
    <p:sldId id="398" r:id="rId73"/>
    <p:sldId id="399" r:id="rId74"/>
    <p:sldId id="400" r:id="rId75"/>
    <p:sldId id="401" r:id="rId76"/>
    <p:sldId id="402" r:id="rId77"/>
    <p:sldId id="403" r:id="rId78"/>
    <p:sldId id="404" r:id="rId79"/>
    <p:sldId id="405" r:id="rId80"/>
    <p:sldId id="357" r:id="rId81"/>
    <p:sldId id="358" r:id="rId82"/>
    <p:sldId id="359" r:id="rId83"/>
    <p:sldId id="360" r:id="rId84"/>
    <p:sldId id="361" r:id="rId85"/>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450" y="-3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906" tIns="47453" rIns="94906" bIns="47453" rtlCol="0"/>
          <a:lstStyle>
            <a:lvl1pPr algn="l">
              <a:defRPr sz="1200"/>
            </a:lvl1pPr>
          </a:lstStyle>
          <a:p>
            <a:endParaRPr lang="de-CH"/>
          </a:p>
        </p:txBody>
      </p:sp>
      <p:sp>
        <p:nvSpPr>
          <p:cNvPr id="3" name="Datumsplatzhalter 2"/>
          <p:cNvSpPr>
            <a:spLocks noGrp="1"/>
          </p:cNvSpPr>
          <p:nvPr>
            <p:ph type="dt" sz="quarter" idx="1"/>
          </p:nvPr>
        </p:nvSpPr>
        <p:spPr>
          <a:xfrm>
            <a:off x="4021295" y="0"/>
            <a:ext cx="3076363" cy="511731"/>
          </a:xfrm>
          <a:prstGeom prst="rect">
            <a:avLst/>
          </a:prstGeom>
        </p:spPr>
        <p:txBody>
          <a:bodyPr vert="horz" lIns="94906" tIns="47453" rIns="94906" bIns="47453" rtlCol="0"/>
          <a:lstStyle>
            <a:lvl1pPr algn="r">
              <a:defRPr sz="1200"/>
            </a:lvl1pPr>
          </a:lstStyle>
          <a:p>
            <a:fld id="{6A974357-7332-4F66-B7AF-BDBD1B4491CC}" type="datetimeFigureOut">
              <a:rPr lang="de-CH" smtClean="0"/>
              <a:t>04.12.2019</a:t>
            </a:fld>
            <a:endParaRPr lang="de-CH"/>
          </a:p>
        </p:txBody>
      </p:sp>
      <p:sp>
        <p:nvSpPr>
          <p:cNvPr id="4" name="Fußzeilenplatzhalter 3"/>
          <p:cNvSpPr>
            <a:spLocks noGrp="1"/>
          </p:cNvSpPr>
          <p:nvPr>
            <p:ph type="ftr" sz="quarter" idx="2"/>
          </p:nvPr>
        </p:nvSpPr>
        <p:spPr>
          <a:xfrm>
            <a:off x="1" y="9721106"/>
            <a:ext cx="3076363" cy="511731"/>
          </a:xfrm>
          <a:prstGeom prst="rect">
            <a:avLst/>
          </a:prstGeom>
        </p:spPr>
        <p:txBody>
          <a:bodyPr vert="horz" lIns="94906" tIns="47453" rIns="94906" bIns="47453" rtlCol="0" anchor="b"/>
          <a:lstStyle>
            <a:lvl1pPr algn="l">
              <a:defRPr sz="1200"/>
            </a:lvl1pPr>
          </a:lstStyle>
          <a:p>
            <a:endParaRPr lang="de-CH"/>
          </a:p>
        </p:txBody>
      </p:sp>
      <p:sp>
        <p:nvSpPr>
          <p:cNvPr id="5" name="Foliennummernplatzhalter 4"/>
          <p:cNvSpPr>
            <a:spLocks noGrp="1"/>
          </p:cNvSpPr>
          <p:nvPr>
            <p:ph type="sldNum" sz="quarter" idx="3"/>
          </p:nvPr>
        </p:nvSpPr>
        <p:spPr>
          <a:xfrm>
            <a:off x="4021295" y="9721106"/>
            <a:ext cx="3076363" cy="511731"/>
          </a:xfrm>
          <a:prstGeom prst="rect">
            <a:avLst/>
          </a:prstGeom>
        </p:spPr>
        <p:txBody>
          <a:bodyPr vert="horz" lIns="94906" tIns="47453" rIns="94906" bIns="47453" rtlCol="0" anchor="b"/>
          <a:lstStyle>
            <a:lvl1pPr algn="r">
              <a:defRPr sz="1200"/>
            </a:lvl1pPr>
          </a:lstStyle>
          <a:p>
            <a:fld id="{EA71FDDA-C70F-492D-84D3-A1D1CABD0D09}" type="slidenum">
              <a:rPr lang="de-CH" smtClean="0"/>
              <a:t>‹Nr.›</a:t>
            </a:fld>
            <a:endParaRPr lang="de-CH"/>
          </a:p>
        </p:txBody>
      </p:sp>
    </p:spTree>
    <p:extLst>
      <p:ext uri="{BB962C8B-B14F-4D97-AF65-F5344CB8AC3E}">
        <p14:creationId xmlns:p14="http://schemas.microsoft.com/office/powerpoint/2010/main" val="2624886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1731"/>
          </a:xfrm>
          <a:prstGeom prst="rect">
            <a:avLst/>
          </a:prstGeom>
        </p:spPr>
        <p:txBody>
          <a:bodyPr vert="horz" lIns="94906" tIns="47453" rIns="94906" bIns="47453" rtlCol="0"/>
          <a:lstStyle>
            <a:lvl1pPr algn="l">
              <a:defRPr sz="1200"/>
            </a:lvl1pPr>
          </a:lstStyle>
          <a:p>
            <a:endParaRPr lang="de-CH"/>
          </a:p>
        </p:txBody>
      </p:sp>
      <p:sp>
        <p:nvSpPr>
          <p:cNvPr id="3" name="Datumsplatzhalter 2"/>
          <p:cNvSpPr>
            <a:spLocks noGrp="1"/>
          </p:cNvSpPr>
          <p:nvPr>
            <p:ph type="dt" idx="1"/>
          </p:nvPr>
        </p:nvSpPr>
        <p:spPr>
          <a:xfrm>
            <a:off x="4021295" y="0"/>
            <a:ext cx="3076363" cy="511731"/>
          </a:xfrm>
          <a:prstGeom prst="rect">
            <a:avLst/>
          </a:prstGeom>
        </p:spPr>
        <p:txBody>
          <a:bodyPr vert="horz" lIns="94906" tIns="47453" rIns="94906" bIns="47453" rtlCol="0"/>
          <a:lstStyle>
            <a:lvl1pPr algn="r">
              <a:defRPr sz="1200"/>
            </a:lvl1pPr>
          </a:lstStyle>
          <a:p>
            <a:fld id="{085B3B49-954B-4608-B24E-20C2FD9BDBB1}" type="datetimeFigureOut">
              <a:rPr lang="de-CH" smtClean="0"/>
              <a:t>04.12.2019</a:t>
            </a:fld>
            <a:endParaRPr lang="de-CH"/>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906" tIns="47453" rIns="94906" bIns="47453" rtlCol="0" anchor="ctr"/>
          <a:lstStyle/>
          <a:p>
            <a:endParaRPr lang="de-CH"/>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4906" tIns="47453" rIns="94906" bIns="47453"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1" y="9721106"/>
            <a:ext cx="3076363" cy="511731"/>
          </a:xfrm>
          <a:prstGeom prst="rect">
            <a:avLst/>
          </a:prstGeom>
        </p:spPr>
        <p:txBody>
          <a:bodyPr vert="horz" lIns="94906" tIns="47453" rIns="94906" bIns="47453" rtlCol="0" anchor="b"/>
          <a:lstStyle>
            <a:lvl1pPr algn="l">
              <a:defRPr sz="1200"/>
            </a:lvl1pPr>
          </a:lstStyle>
          <a:p>
            <a:endParaRPr lang="de-CH"/>
          </a:p>
        </p:txBody>
      </p:sp>
      <p:sp>
        <p:nvSpPr>
          <p:cNvPr id="7" name="Foliennummernplatzhalter 6"/>
          <p:cNvSpPr>
            <a:spLocks noGrp="1"/>
          </p:cNvSpPr>
          <p:nvPr>
            <p:ph type="sldNum" sz="quarter" idx="5"/>
          </p:nvPr>
        </p:nvSpPr>
        <p:spPr>
          <a:xfrm>
            <a:off x="4021295" y="9721106"/>
            <a:ext cx="3076363" cy="511731"/>
          </a:xfrm>
          <a:prstGeom prst="rect">
            <a:avLst/>
          </a:prstGeom>
        </p:spPr>
        <p:txBody>
          <a:bodyPr vert="horz" lIns="94906" tIns="47453" rIns="94906" bIns="47453" rtlCol="0" anchor="b"/>
          <a:lstStyle>
            <a:lvl1pPr algn="r">
              <a:defRPr sz="1200"/>
            </a:lvl1pPr>
          </a:lstStyle>
          <a:p>
            <a:fld id="{12E8FBFA-8F13-403E-91B5-0FDEFD88C4AC}" type="slidenum">
              <a:rPr lang="de-CH" smtClean="0"/>
              <a:t>‹Nr.›</a:t>
            </a:fld>
            <a:endParaRPr lang="de-CH"/>
          </a:p>
        </p:txBody>
      </p:sp>
    </p:spTree>
    <p:extLst>
      <p:ext uri="{BB962C8B-B14F-4D97-AF65-F5344CB8AC3E}">
        <p14:creationId xmlns:p14="http://schemas.microsoft.com/office/powerpoint/2010/main" val="272498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1108" indent="-296580">
              <a:defRPr sz="2500">
                <a:solidFill>
                  <a:schemeClr val="tx1"/>
                </a:solidFill>
                <a:latin typeface="Times New Roman" pitchFamily="18" charset="0"/>
              </a:defRPr>
            </a:lvl2pPr>
            <a:lvl3pPr marL="1186320" indent="-237264">
              <a:defRPr sz="2500">
                <a:solidFill>
                  <a:schemeClr val="tx1"/>
                </a:solidFill>
                <a:latin typeface="Times New Roman" pitchFamily="18" charset="0"/>
              </a:defRPr>
            </a:lvl3pPr>
            <a:lvl4pPr marL="1660848" indent="-237264">
              <a:defRPr sz="2500">
                <a:solidFill>
                  <a:schemeClr val="tx1"/>
                </a:solidFill>
                <a:latin typeface="Times New Roman" pitchFamily="18" charset="0"/>
              </a:defRPr>
            </a:lvl4pPr>
            <a:lvl5pPr marL="2135375" indent="-237264">
              <a:defRPr sz="2500">
                <a:solidFill>
                  <a:schemeClr val="tx1"/>
                </a:solidFill>
                <a:latin typeface="Times New Roman" pitchFamily="18" charset="0"/>
              </a:defRPr>
            </a:lvl5pPr>
            <a:lvl6pPr marL="2609903" indent="-237264" eaLnBrk="0" fontAlgn="base" hangingPunct="0">
              <a:spcBef>
                <a:spcPct val="0"/>
              </a:spcBef>
              <a:spcAft>
                <a:spcPct val="0"/>
              </a:spcAft>
              <a:defRPr sz="2500">
                <a:solidFill>
                  <a:schemeClr val="tx1"/>
                </a:solidFill>
                <a:latin typeface="Times New Roman" pitchFamily="18" charset="0"/>
              </a:defRPr>
            </a:lvl6pPr>
            <a:lvl7pPr marL="3084431" indent="-237264" eaLnBrk="0" fontAlgn="base" hangingPunct="0">
              <a:spcBef>
                <a:spcPct val="0"/>
              </a:spcBef>
              <a:spcAft>
                <a:spcPct val="0"/>
              </a:spcAft>
              <a:defRPr sz="2500">
                <a:solidFill>
                  <a:schemeClr val="tx1"/>
                </a:solidFill>
                <a:latin typeface="Times New Roman" pitchFamily="18" charset="0"/>
              </a:defRPr>
            </a:lvl7pPr>
            <a:lvl8pPr marL="3558959" indent="-237264" eaLnBrk="0" fontAlgn="base" hangingPunct="0">
              <a:spcBef>
                <a:spcPct val="0"/>
              </a:spcBef>
              <a:spcAft>
                <a:spcPct val="0"/>
              </a:spcAft>
              <a:defRPr sz="2500">
                <a:solidFill>
                  <a:schemeClr val="tx1"/>
                </a:solidFill>
                <a:latin typeface="Times New Roman" pitchFamily="18" charset="0"/>
              </a:defRPr>
            </a:lvl8pPr>
            <a:lvl9pPr marL="4033487" indent="-237264" eaLnBrk="0" fontAlgn="base" hangingPunct="0">
              <a:spcBef>
                <a:spcPct val="0"/>
              </a:spcBef>
              <a:spcAft>
                <a:spcPct val="0"/>
              </a:spcAft>
              <a:defRPr sz="2500">
                <a:solidFill>
                  <a:schemeClr val="tx1"/>
                </a:solidFill>
                <a:latin typeface="Times New Roman" pitchFamily="18" charset="0"/>
              </a:defRPr>
            </a:lvl9pPr>
          </a:lstStyle>
          <a:p>
            <a:fld id="{2FC1905B-F454-40C6-AAAA-4F34AF8B4602}" type="slidenum">
              <a:rPr lang="de-DE" altLang="de-DE" sz="1200">
                <a:solidFill>
                  <a:prstClr val="black"/>
                </a:solidFill>
              </a:rPr>
              <a:pPr/>
              <a:t>1</a:t>
            </a:fld>
            <a:endParaRPr lang="de-DE" altLang="de-DE" sz="1200">
              <a:solidFill>
                <a:prstClr val="black"/>
              </a:solidFill>
            </a:endParaRPr>
          </a:p>
        </p:txBody>
      </p:sp>
      <p:sp>
        <p:nvSpPr>
          <p:cNvPr id="195587" name="Rectangle 2"/>
          <p:cNvSpPr>
            <a:spLocks noGrp="1" noRot="1" noChangeAspect="1" noChangeArrowheads="1" noTextEdit="1"/>
          </p:cNvSpPr>
          <p:nvPr>
            <p:ph type="sldImg"/>
          </p:nvPr>
        </p:nvSpPr>
        <p:spPr>
          <a:xfrm>
            <a:off x="1155700" y="890588"/>
            <a:ext cx="4786313" cy="3589337"/>
          </a:xfrm>
          <a:ln/>
        </p:spPr>
      </p:sp>
      <p:sp>
        <p:nvSpPr>
          <p:cNvPr id="195588" name="Rectangle 3"/>
          <p:cNvSpPr>
            <a:spLocks noGrp="1" noChangeArrowheads="1"/>
          </p:cNvSpPr>
          <p:nvPr>
            <p:ph type="body" idx="1"/>
          </p:nvPr>
        </p:nvSpPr>
        <p:spPr>
          <a:xfrm>
            <a:off x="948786" y="4866363"/>
            <a:ext cx="5201730" cy="43054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20000"/>
              </a:lnSpc>
              <a:spcBef>
                <a:spcPts val="519"/>
              </a:spcBef>
              <a:spcAft>
                <a:spcPts val="519"/>
              </a:spcAft>
            </a:pPr>
            <a:r>
              <a:rPr lang="de-DE" altLang="de-DE"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1108" indent="-296580">
              <a:defRPr sz="2500">
                <a:solidFill>
                  <a:schemeClr val="tx1"/>
                </a:solidFill>
                <a:latin typeface="Times New Roman" pitchFamily="18" charset="0"/>
              </a:defRPr>
            </a:lvl2pPr>
            <a:lvl3pPr marL="1186320" indent="-237264">
              <a:defRPr sz="2500">
                <a:solidFill>
                  <a:schemeClr val="tx1"/>
                </a:solidFill>
                <a:latin typeface="Times New Roman" pitchFamily="18" charset="0"/>
              </a:defRPr>
            </a:lvl3pPr>
            <a:lvl4pPr marL="1660848" indent="-237264">
              <a:defRPr sz="2500">
                <a:solidFill>
                  <a:schemeClr val="tx1"/>
                </a:solidFill>
                <a:latin typeface="Times New Roman" pitchFamily="18" charset="0"/>
              </a:defRPr>
            </a:lvl4pPr>
            <a:lvl5pPr marL="2135375" indent="-237264">
              <a:defRPr sz="2500">
                <a:solidFill>
                  <a:schemeClr val="tx1"/>
                </a:solidFill>
                <a:latin typeface="Times New Roman" pitchFamily="18" charset="0"/>
              </a:defRPr>
            </a:lvl5pPr>
            <a:lvl6pPr marL="2609903" indent="-237264" eaLnBrk="0" fontAlgn="base" hangingPunct="0">
              <a:spcBef>
                <a:spcPct val="0"/>
              </a:spcBef>
              <a:spcAft>
                <a:spcPct val="0"/>
              </a:spcAft>
              <a:defRPr sz="2500">
                <a:solidFill>
                  <a:schemeClr val="tx1"/>
                </a:solidFill>
                <a:latin typeface="Times New Roman" pitchFamily="18" charset="0"/>
              </a:defRPr>
            </a:lvl6pPr>
            <a:lvl7pPr marL="3084431" indent="-237264" eaLnBrk="0" fontAlgn="base" hangingPunct="0">
              <a:spcBef>
                <a:spcPct val="0"/>
              </a:spcBef>
              <a:spcAft>
                <a:spcPct val="0"/>
              </a:spcAft>
              <a:defRPr sz="2500">
                <a:solidFill>
                  <a:schemeClr val="tx1"/>
                </a:solidFill>
                <a:latin typeface="Times New Roman" pitchFamily="18" charset="0"/>
              </a:defRPr>
            </a:lvl7pPr>
            <a:lvl8pPr marL="3558959" indent="-237264" eaLnBrk="0" fontAlgn="base" hangingPunct="0">
              <a:spcBef>
                <a:spcPct val="0"/>
              </a:spcBef>
              <a:spcAft>
                <a:spcPct val="0"/>
              </a:spcAft>
              <a:defRPr sz="2500">
                <a:solidFill>
                  <a:schemeClr val="tx1"/>
                </a:solidFill>
                <a:latin typeface="Times New Roman" pitchFamily="18" charset="0"/>
              </a:defRPr>
            </a:lvl8pPr>
            <a:lvl9pPr marL="4033487" indent="-237264" eaLnBrk="0" fontAlgn="base" hangingPunct="0">
              <a:spcBef>
                <a:spcPct val="0"/>
              </a:spcBef>
              <a:spcAft>
                <a:spcPct val="0"/>
              </a:spcAft>
              <a:defRPr sz="2500">
                <a:solidFill>
                  <a:schemeClr val="tx1"/>
                </a:solidFill>
                <a:latin typeface="Times New Roman" pitchFamily="18" charset="0"/>
              </a:defRPr>
            </a:lvl9pPr>
          </a:lstStyle>
          <a:p>
            <a:fld id="{268F925A-EAD8-4026-A32F-4B16EA7112F5}" type="slidenum">
              <a:rPr lang="de-DE" altLang="de-DE" sz="1200">
                <a:solidFill>
                  <a:prstClr val="black"/>
                </a:solidFill>
              </a:rPr>
              <a:pPr/>
              <a:t>2</a:t>
            </a:fld>
            <a:endParaRPr lang="de-DE" altLang="de-DE" sz="1200">
              <a:solidFill>
                <a:prstClr val="black"/>
              </a:solidFill>
            </a:endParaRPr>
          </a:p>
        </p:txBody>
      </p:sp>
      <p:sp>
        <p:nvSpPr>
          <p:cNvPr id="196611" name="Rectangle 2"/>
          <p:cNvSpPr>
            <a:spLocks noGrp="1" noRot="1" noChangeAspect="1" noChangeArrowheads="1" noTextEdit="1"/>
          </p:cNvSpPr>
          <p:nvPr>
            <p:ph type="sldImg"/>
          </p:nvPr>
        </p:nvSpPr>
        <p:spPr>
          <a:xfrm>
            <a:off x="1155700" y="890588"/>
            <a:ext cx="4784725" cy="3587750"/>
          </a:xfrm>
          <a:ln/>
        </p:spPr>
      </p:sp>
      <p:sp>
        <p:nvSpPr>
          <p:cNvPr id="196612" name="Rectangle 3"/>
          <p:cNvSpPr>
            <a:spLocks noGrp="1" noChangeArrowheads="1"/>
          </p:cNvSpPr>
          <p:nvPr>
            <p:ph type="body" idx="1"/>
          </p:nvPr>
        </p:nvSpPr>
        <p:spPr>
          <a:xfrm>
            <a:off x="948786" y="4866363"/>
            <a:ext cx="5201730" cy="43054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de-DE" altLang="de-DE"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71108" indent="-296580">
              <a:defRPr sz="2500">
                <a:solidFill>
                  <a:schemeClr val="tx1"/>
                </a:solidFill>
                <a:latin typeface="Times New Roman" pitchFamily="18" charset="0"/>
              </a:defRPr>
            </a:lvl2pPr>
            <a:lvl3pPr marL="1186320" indent="-237264">
              <a:defRPr sz="2500">
                <a:solidFill>
                  <a:schemeClr val="tx1"/>
                </a:solidFill>
                <a:latin typeface="Times New Roman" pitchFamily="18" charset="0"/>
              </a:defRPr>
            </a:lvl3pPr>
            <a:lvl4pPr marL="1660848" indent="-237264">
              <a:defRPr sz="2500">
                <a:solidFill>
                  <a:schemeClr val="tx1"/>
                </a:solidFill>
                <a:latin typeface="Times New Roman" pitchFamily="18" charset="0"/>
              </a:defRPr>
            </a:lvl4pPr>
            <a:lvl5pPr marL="2135375" indent="-237264">
              <a:defRPr sz="2500">
                <a:solidFill>
                  <a:schemeClr val="tx1"/>
                </a:solidFill>
                <a:latin typeface="Times New Roman" pitchFamily="18" charset="0"/>
              </a:defRPr>
            </a:lvl5pPr>
            <a:lvl6pPr marL="2609903" indent="-237264" eaLnBrk="0" fontAlgn="base" hangingPunct="0">
              <a:spcBef>
                <a:spcPct val="0"/>
              </a:spcBef>
              <a:spcAft>
                <a:spcPct val="0"/>
              </a:spcAft>
              <a:defRPr sz="2500">
                <a:solidFill>
                  <a:schemeClr val="tx1"/>
                </a:solidFill>
                <a:latin typeface="Times New Roman" pitchFamily="18" charset="0"/>
              </a:defRPr>
            </a:lvl6pPr>
            <a:lvl7pPr marL="3084431" indent="-237264" eaLnBrk="0" fontAlgn="base" hangingPunct="0">
              <a:spcBef>
                <a:spcPct val="0"/>
              </a:spcBef>
              <a:spcAft>
                <a:spcPct val="0"/>
              </a:spcAft>
              <a:defRPr sz="2500">
                <a:solidFill>
                  <a:schemeClr val="tx1"/>
                </a:solidFill>
                <a:latin typeface="Times New Roman" pitchFamily="18" charset="0"/>
              </a:defRPr>
            </a:lvl7pPr>
            <a:lvl8pPr marL="3558959" indent="-237264" eaLnBrk="0" fontAlgn="base" hangingPunct="0">
              <a:spcBef>
                <a:spcPct val="0"/>
              </a:spcBef>
              <a:spcAft>
                <a:spcPct val="0"/>
              </a:spcAft>
              <a:defRPr sz="2500">
                <a:solidFill>
                  <a:schemeClr val="tx1"/>
                </a:solidFill>
                <a:latin typeface="Times New Roman" pitchFamily="18" charset="0"/>
              </a:defRPr>
            </a:lvl8pPr>
            <a:lvl9pPr marL="4033487" indent="-237264" eaLnBrk="0" fontAlgn="base" hangingPunct="0">
              <a:spcBef>
                <a:spcPct val="0"/>
              </a:spcBef>
              <a:spcAft>
                <a:spcPct val="0"/>
              </a:spcAft>
              <a:defRPr sz="2500">
                <a:solidFill>
                  <a:schemeClr val="tx1"/>
                </a:solidFill>
                <a:latin typeface="Times New Roman" pitchFamily="18" charset="0"/>
              </a:defRPr>
            </a:lvl9pPr>
          </a:lstStyle>
          <a:p>
            <a:fld id="{D2C78BD3-03BB-4428-878E-1E2FE9BBCB3A}" type="slidenum">
              <a:rPr lang="de-DE" altLang="de-DE" sz="1200">
                <a:solidFill>
                  <a:prstClr val="black"/>
                </a:solidFill>
              </a:rPr>
              <a:pPr/>
              <a:t>4</a:t>
            </a:fld>
            <a:endParaRPr lang="de-DE" altLang="de-DE" sz="1200">
              <a:solidFill>
                <a:prstClr val="black"/>
              </a:solidFill>
            </a:endParaRPr>
          </a:p>
        </p:txBody>
      </p:sp>
      <p:sp>
        <p:nvSpPr>
          <p:cNvPr id="197635" name="Rectangle 2"/>
          <p:cNvSpPr>
            <a:spLocks noGrp="1" noRot="1" noChangeAspect="1" noChangeArrowheads="1" noTextEdit="1"/>
          </p:cNvSpPr>
          <p:nvPr>
            <p:ph type="sldImg"/>
          </p:nvPr>
        </p:nvSpPr>
        <p:spPr>
          <a:xfrm>
            <a:off x="993775" y="769938"/>
            <a:ext cx="5113338" cy="3833812"/>
          </a:xfrm>
          <a:ln w="12700" cap="flat"/>
        </p:spPr>
      </p:sp>
      <p:sp>
        <p:nvSpPr>
          <p:cNvPr id="197636" name="Rectangle 3"/>
          <p:cNvSpPr>
            <a:spLocks noGrp="1" noChangeArrowheads="1"/>
          </p:cNvSpPr>
          <p:nvPr>
            <p:ph type="body" idx="1"/>
          </p:nvPr>
        </p:nvSpPr>
        <p:spPr>
          <a:xfrm>
            <a:off x="948786" y="4866363"/>
            <a:ext cx="5201730" cy="43054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E8137-8109-46AA-A6F5-6F22EE746CD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04908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39A563-E583-4EF8-A779-69DBEBD50D6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78862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F7BB40-832F-4400-903B-48E36185979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6434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991A83-9CC2-4902-8F6C-B53FE551009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064842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92AE6-8321-4B42-A9E4-CDF5CD666F6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23877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D42C6-C21D-492A-BAD1-A5F7493CE83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65578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E8137-8109-46AA-A6F5-6F22EE746CD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300748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BC6C52-26DD-41D6-AF55-DB1C3559321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4450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29739-5A5C-499C-ABB1-14BBA21E414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69582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BDBFF-E0FF-4DA2-9B7E-CB4178DE04F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159690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5061B2-D851-478C-B343-84DC8E1C29E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1806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BC6C52-26DD-41D6-AF55-DB1C3559321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546984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5EADF9-EB57-4863-B738-34476D6B368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3544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230100-2C01-4239-9564-ECCA9C08469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65371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D2FD65-ABC4-462B-9973-34513A61E78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76722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BD92CF-9DF7-45E6-B287-45850C33ACD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63965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39A563-E583-4EF8-A779-69DBEBD50D6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845485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F7BB40-832F-4400-903B-48E36185979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993243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991A83-9CC2-4902-8F6C-B53FE551009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62473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92AE6-8321-4B42-A9E4-CDF5CD666F6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640408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D42C6-C21D-492A-BAD1-A5F7493CE83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591439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E8137-8109-46AA-A6F5-6F22EE746CD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45920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29739-5A5C-499C-ABB1-14BBA21E414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550133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BC6C52-26DD-41D6-AF55-DB1C3559321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244273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29739-5A5C-499C-ABB1-14BBA21E4142}"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97914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BDBFF-E0FF-4DA2-9B7E-CB4178DE04F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381159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5061B2-D851-478C-B343-84DC8E1C29E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812598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5EADF9-EB57-4863-B738-34476D6B368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268096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230100-2C01-4239-9564-ECCA9C08469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05467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D2FD65-ABC4-462B-9973-34513A61E78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707507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BD92CF-9DF7-45E6-B287-45850C33ACD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2748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39A563-E583-4EF8-A779-69DBEBD50D6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61045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F7BB40-832F-4400-903B-48E36185979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763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0BDBFF-E0FF-4DA2-9B7E-CB4178DE04FD}"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638142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991A83-9CC2-4902-8F6C-B53FE551009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873580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685800" y="1981200"/>
            <a:ext cx="7772400" cy="4114800"/>
          </a:xfrm>
        </p:spPr>
        <p:txBody>
          <a:bodyPr/>
          <a:lstStyle/>
          <a:p>
            <a:pPr lvl="0"/>
            <a:endParaRPr lang="de-D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92AE6-8321-4B42-A9E4-CDF5CD666F6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954256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4D42C6-C21D-492A-BAD1-A5F7493CE835}"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235575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025D495F-E593-443F-9056-F80BEC71FBCB}" type="slidenum">
              <a:rPr lang="de-DE"/>
              <a:pPr>
                <a:defRPr/>
              </a:pPr>
              <a:t>‹Nr.›</a:t>
            </a:fld>
            <a:endParaRPr lang="de-DE"/>
          </a:p>
        </p:txBody>
      </p:sp>
    </p:spTree>
    <p:extLst>
      <p:ext uri="{BB962C8B-B14F-4D97-AF65-F5344CB8AC3E}">
        <p14:creationId xmlns:p14="http://schemas.microsoft.com/office/powerpoint/2010/main" val="1103081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B53FCBDF-221F-46B2-BBF0-C16A62329AC7}" type="slidenum">
              <a:rPr lang="de-DE"/>
              <a:pPr>
                <a:defRPr/>
              </a:pPr>
              <a:t>‹Nr.›</a:t>
            </a:fld>
            <a:endParaRPr lang="de-DE"/>
          </a:p>
        </p:txBody>
      </p:sp>
    </p:spTree>
    <p:extLst>
      <p:ext uri="{BB962C8B-B14F-4D97-AF65-F5344CB8AC3E}">
        <p14:creationId xmlns:p14="http://schemas.microsoft.com/office/powerpoint/2010/main" val="485185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E3124FD2-022A-4585-B8B6-72C4C11CA81B}" type="slidenum">
              <a:rPr lang="de-DE"/>
              <a:pPr>
                <a:defRPr/>
              </a:pPr>
              <a:t>‹Nr.›</a:t>
            </a:fld>
            <a:endParaRPr lang="de-DE"/>
          </a:p>
        </p:txBody>
      </p:sp>
    </p:spTree>
    <p:extLst>
      <p:ext uri="{BB962C8B-B14F-4D97-AF65-F5344CB8AC3E}">
        <p14:creationId xmlns:p14="http://schemas.microsoft.com/office/powerpoint/2010/main" val="4064937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EFFBF4B6-6594-4171-B795-928B6910115D}" type="slidenum">
              <a:rPr lang="de-DE"/>
              <a:pPr>
                <a:defRPr/>
              </a:pPr>
              <a:t>‹Nr.›</a:t>
            </a:fld>
            <a:endParaRPr lang="de-DE"/>
          </a:p>
        </p:txBody>
      </p:sp>
    </p:spTree>
    <p:extLst>
      <p:ext uri="{BB962C8B-B14F-4D97-AF65-F5344CB8AC3E}">
        <p14:creationId xmlns:p14="http://schemas.microsoft.com/office/powerpoint/2010/main" val="3142552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8" name="Fußzeilenplatzhalt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9" name="Foliennummernplatzhalter 8"/>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B55646BA-16C4-4D09-A868-A7633DB6EE5E}" type="slidenum">
              <a:rPr lang="de-DE"/>
              <a:pPr>
                <a:defRPr/>
              </a:pPr>
              <a:t>‹Nr.›</a:t>
            </a:fld>
            <a:endParaRPr lang="de-DE"/>
          </a:p>
        </p:txBody>
      </p:sp>
    </p:spTree>
    <p:extLst>
      <p:ext uri="{BB962C8B-B14F-4D97-AF65-F5344CB8AC3E}">
        <p14:creationId xmlns:p14="http://schemas.microsoft.com/office/powerpoint/2010/main" val="2246644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4" name="Fußzeilenplatzhalt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5" name="Foliennummernplatzhalter 4"/>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72E91305-BAC1-4066-9DFB-936CA4E7AE90}" type="slidenum">
              <a:rPr lang="de-DE"/>
              <a:pPr>
                <a:defRPr/>
              </a:pPr>
              <a:t>‹Nr.›</a:t>
            </a:fld>
            <a:endParaRPr lang="de-DE"/>
          </a:p>
        </p:txBody>
      </p:sp>
    </p:spTree>
    <p:extLst>
      <p:ext uri="{BB962C8B-B14F-4D97-AF65-F5344CB8AC3E}">
        <p14:creationId xmlns:p14="http://schemas.microsoft.com/office/powerpoint/2010/main" val="3016147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3" name="Fußzeilenplatzhalt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4" name="Foliennummernplatzhalter 3"/>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290906AF-F3D0-4B76-8FD4-6C210B6E693E}" type="slidenum">
              <a:rPr lang="de-DE"/>
              <a:pPr>
                <a:defRPr/>
              </a:pPr>
              <a:t>‹Nr.›</a:t>
            </a:fld>
            <a:endParaRPr lang="de-DE"/>
          </a:p>
        </p:txBody>
      </p:sp>
    </p:spTree>
    <p:extLst>
      <p:ext uri="{BB962C8B-B14F-4D97-AF65-F5344CB8AC3E}">
        <p14:creationId xmlns:p14="http://schemas.microsoft.com/office/powerpoint/2010/main" val="381744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5061B2-D851-478C-B343-84DC8E1C29EA}"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5794300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70A4D14E-5697-48FF-83E2-1C904DC44282}" type="slidenum">
              <a:rPr lang="de-DE"/>
              <a:pPr>
                <a:defRPr/>
              </a:pPr>
              <a:t>‹Nr.›</a:t>
            </a:fld>
            <a:endParaRPr lang="de-DE"/>
          </a:p>
        </p:txBody>
      </p:sp>
    </p:spTree>
    <p:extLst>
      <p:ext uri="{BB962C8B-B14F-4D97-AF65-F5344CB8AC3E}">
        <p14:creationId xmlns:p14="http://schemas.microsoft.com/office/powerpoint/2010/main" val="793180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7" name="Foliennummernplatzhalt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3E060E4A-1145-4735-BBE0-1FBA63368F35}" type="slidenum">
              <a:rPr lang="de-DE"/>
              <a:pPr>
                <a:defRPr/>
              </a:pPr>
              <a:t>‹Nr.›</a:t>
            </a:fld>
            <a:endParaRPr lang="de-DE"/>
          </a:p>
        </p:txBody>
      </p:sp>
    </p:spTree>
    <p:extLst>
      <p:ext uri="{BB962C8B-B14F-4D97-AF65-F5344CB8AC3E}">
        <p14:creationId xmlns:p14="http://schemas.microsoft.com/office/powerpoint/2010/main" val="2456406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941E19F0-F9F4-4D75-A02A-5E1B469211C9}" type="slidenum">
              <a:rPr lang="de-DE"/>
              <a:pPr>
                <a:defRPr/>
              </a:pPr>
              <a:t>‹Nr.›</a:t>
            </a:fld>
            <a:endParaRPr lang="de-DE"/>
          </a:p>
        </p:txBody>
      </p:sp>
    </p:spTree>
    <p:extLst>
      <p:ext uri="{BB962C8B-B14F-4D97-AF65-F5344CB8AC3E}">
        <p14:creationId xmlns:p14="http://schemas.microsoft.com/office/powerpoint/2010/main" val="2020445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6" name="Foliennummernplatzhalt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E9A1EDF7-ADED-41DC-8156-3709CE74E322}" type="slidenum">
              <a:rPr lang="de-DE"/>
              <a:pPr>
                <a:defRPr/>
              </a:pPr>
              <a:t>‹Nr.›</a:t>
            </a:fld>
            <a:endParaRPr lang="de-DE"/>
          </a:p>
        </p:txBody>
      </p:sp>
    </p:spTree>
    <p:extLst>
      <p:ext uri="{BB962C8B-B14F-4D97-AF65-F5344CB8AC3E}">
        <p14:creationId xmlns:p14="http://schemas.microsoft.com/office/powerpoint/2010/main" val="3493075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endParaRPr lang="de-DE"/>
          </a:p>
        </p:txBody>
      </p:sp>
      <p:sp>
        <p:nvSpPr>
          <p:cNvPr id="6" name="Rectangle 5"/>
          <p:cNvSpPr>
            <a:spLocks noGrp="1" noChangeArrowheads="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r>
              <a:rPr lang="de-DE" smtClean="0"/>
              <a:t>E. Nyberg / WS Schmerz 30.11.2019</a:t>
            </a:r>
            <a:endParaRPr lang="de-DE"/>
          </a:p>
        </p:txBody>
      </p:sp>
      <p:sp>
        <p:nvSpPr>
          <p:cNvPr id="7"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6A7F2D96-24E3-453C-82FC-0E84178E475C}" type="slidenum">
              <a:rPr lang="de-DE"/>
              <a:pPr>
                <a:defRPr/>
              </a:pPr>
              <a:t>‹Nr.›</a:t>
            </a:fld>
            <a:endParaRPr lang="de-DE"/>
          </a:p>
        </p:txBody>
      </p:sp>
    </p:spTree>
    <p:extLst>
      <p:ext uri="{BB962C8B-B14F-4D97-AF65-F5344CB8AC3E}">
        <p14:creationId xmlns:p14="http://schemas.microsoft.com/office/powerpoint/2010/main" val="107105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5EADF9-EB57-4863-B738-34476D6B368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2795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230100-2C01-4239-9564-ECCA9C08469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53195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D2FD65-ABC4-462B-9973-34513A61E78F}"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87872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 Nyberg / WS Schmerz 30.11.2019</a:t>
            </a: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BD92CF-9DF7-45E6-B287-45850C33ACD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14122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de-D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r>
              <a:rPr lang="de-DE" smtClean="0">
                <a:solidFill>
                  <a:srgbClr val="000000"/>
                </a:solidFill>
              </a:rPr>
              <a:t>E. Nyberg / WS Schmerz 30.11.2019</a:t>
            </a: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1582FCF-64F8-42E7-A88B-755BA4B2A1C3}" type="slidenum">
              <a:rPr lang="de-DE">
                <a:solidFill>
                  <a:srgbClr val="000000"/>
                </a:solidFill>
                <a:latin typeface="Times New Roman" pitchFamily="18" charset="0"/>
              </a:rPr>
              <a:pPr eaLnBrk="0" fontAlgn="base" hangingPunct="0">
                <a:spcBef>
                  <a:spcPct val="0"/>
                </a:spcBef>
                <a:spcAft>
                  <a:spcPct val="0"/>
                </a:spcAft>
                <a:defRPr/>
              </a:pPr>
              <a:t>‹Nr.›</a:t>
            </a:fld>
            <a:endParaRPr lang="de-DE">
              <a:solidFill>
                <a:srgbClr val="000000"/>
              </a:solidFill>
              <a:latin typeface="Times New Roman" pitchFamily="18" charset="0"/>
            </a:endParaRPr>
          </a:p>
        </p:txBody>
      </p:sp>
    </p:spTree>
    <p:extLst>
      <p:ext uri="{BB962C8B-B14F-4D97-AF65-F5344CB8AC3E}">
        <p14:creationId xmlns:p14="http://schemas.microsoft.com/office/powerpoint/2010/main" val="3179739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Comic Sans MS" pitchFamily="66" charset="0"/>
        </a:defRPr>
      </a:lvl2pPr>
      <a:lvl3pPr algn="ctr" rtl="0" eaLnBrk="0" fontAlgn="base" hangingPunct="0">
        <a:spcBef>
          <a:spcPct val="0"/>
        </a:spcBef>
        <a:spcAft>
          <a:spcPct val="0"/>
        </a:spcAft>
        <a:defRPr sz="3600" b="1">
          <a:solidFill>
            <a:srgbClr val="FF0000"/>
          </a:solidFill>
          <a:latin typeface="Comic Sans MS" pitchFamily="66" charset="0"/>
        </a:defRPr>
      </a:lvl3pPr>
      <a:lvl4pPr algn="ctr" rtl="0" eaLnBrk="0" fontAlgn="base" hangingPunct="0">
        <a:spcBef>
          <a:spcPct val="0"/>
        </a:spcBef>
        <a:spcAft>
          <a:spcPct val="0"/>
        </a:spcAft>
        <a:defRPr sz="3600" b="1">
          <a:solidFill>
            <a:srgbClr val="FF0000"/>
          </a:solidFill>
          <a:latin typeface="Comic Sans MS" pitchFamily="66" charset="0"/>
        </a:defRPr>
      </a:lvl4pPr>
      <a:lvl5pPr algn="ctr" rtl="0" eaLnBrk="0" fontAlgn="base" hangingPunct="0">
        <a:spcBef>
          <a:spcPct val="0"/>
        </a:spcBef>
        <a:spcAft>
          <a:spcPct val="0"/>
        </a:spcAft>
        <a:defRPr sz="3600" b="1">
          <a:solidFill>
            <a:srgbClr val="FF0000"/>
          </a:solidFill>
          <a:latin typeface="Comic Sans MS" pitchFamily="66" charset="0"/>
        </a:defRPr>
      </a:lvl5pPr>
      <a:lvl6pPr marL="457200" algn="ctr" rtl="0" eaLnBrk="0" fontAlgn="base" hangingPunct="0">
        <a:spcBef>
          <a:spcPct val="0"/>
        </a:spcBef>
        <a:spcAft>
          <a:spcPct val="0"/>
        </a:spcAft>
        <a:defRPr sz="3600" b="1">
          <a:solidFill>
            <a:srgbClr val="FF0000"/>
          </a:solidFill>
          <a:latin typeface="Comic Sans MS" pitchFamily="66" charset="0"/>
        </a:defRPr>
      </a:lvl6pPr>
      <a:lvl7pPr marL="914400" algn="ctr" rtl="0" eaLnBrk="0" fontAlgn="base" hangingPunct="0">
        <a:spcBef>
          <a:spcPct val="0"/>
        </a:spcBef>
        <a:spcAft>
          <a:spcPct val="0"/>
        </a:spcAft>
        <a:defRPr sz="3600" b="1">
          <a:solidFill>
            <a:srgbClr val="FF0000"/>
          </a:solidFill>
          <a:latin typeface="Comic Sans MS" pitchFamily="66" charset="0"/>
        </a:defRPr>
      </a:lvl7pPr>
      <a:lvl8pPr marL="1371600" algn="ctr" rtl="0" eaLnBrk="0" fontAlgn="base" hangingPunct="0">
        <a:spcBef>
          <a:spcPct val="0"/>
        </a:spcBef>
        <a:spcAft>
          <a:spcPct val="0"/>
        </a:spcAft>
        <a:defRPr sz="3600" b="1">
          <a:solidFill>
            <a:srgbClr val="FF0000"/>
          </a:solidFill>
          <a:latin typeface="Comic Sans MS" pitchFamily="66" charset="0"/>
        </a:defRPr>
      </a:lvl8pPr>
      <a:lvl9pPr marL="1828800" algn="ctr" rtl="0" eaLnBrk="0" fontAlgn="base" hangingPunct="0">
        <a:spcBef>
          <a:spcPct val="0"/>
        </a:spcBef>
        <a:spcAft>
          <a:spcPct val="0"/>
        </a:spcAft>
        <a:defRPr sz="3600" b="1">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de-D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r>
              <a:rPr lang="de-DE" smtClean="0">
                <a:solidFill>
                  <a:srgbClr val="000000"/>
                </a:solidFill>
              </a:rPr>
              <a:t>E. Nyberg / WS Schmerz 30.11.2019</a:t>
            </a: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1582FCF-64F8-42E7-A88B-755BA4B2A1C3}" type="slidenum">
              <a:rPr lang="de-DE">
                <a:solidFill>
                  <a:srgbClr val="000000"/>
                </a:solidFill>
                <a:latin typeface="Times New Roman" pitchFamily="18" charset="0"/>
              </a:rPr>
              <a:pPr eaLnBrk="0" fontAlgn="base" hangingPunct="0">
                <a:spcBef>
                  <a:spcPct val="0"/>
                </a:spcBef>
                <a:spcAft>
                  <a:spcPct val="0"/>
                </a:spcAft>
                <a:defRPr/>
              </a:pPr>
              <a:t>‹Nr.›</a:t>
            </a:fld>
            <a:endParaRPr lang="de-DE">
              <a:solidFill>
                <a:srgbClr val="000000"/>
              </a:solidFill>
              <a:latin typeface="Times New Roman" pitchFamily="18" charset="0"/>
            </a:endParaRPr>
          </a:p>
        </p:txBody>
      </p:sp>
    </p:spTree>
    <p:extLst>
      <p:ext uri="{BB962C8B-B14F-4D97-AF65-F5344CB8AC3E}">
        <p14:creationId xmlns:p14="http://schemas.microsoft.com/office/powerpoint/2010/main" val="420035059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Comic Sans MS" pitchFamily="66" charset="0"/>
        </a:defRPr>
      </a:lvl2pPr>
      <a:lvl3pPr algn="ctr" rtl="0" eaLnBrk="0" fontAlgn="base" hangingPunct="0">
        <a:spcBef>
          <a:spcPct val="0"/>
        </a:spcBef>
        <a:spcAft>
          <a:spcPct val="0"/>
        </a:spcAft>
        <a:defRPr sz="3600" b="1">
          <a:solidFill>
            <a:srgbClr val="FF0000"/>
          </a:solidFill>
          <a:latin typeface="Comic Sans MS" pitchFamily="66" charset="0"/>
        </a:defRPr>
      </a:lvl3pPr>
      <a:lvl4pPr algn="ctr" rtl="0" eaLnBrk="0" fontAlgn="base" hangingPunct="0">
        <a:spcBef>
          <a:spcPct val="0"/>
        </a:spcBef>
        <a:spcAft>
          <a:spcPct val="0"/>
        </a:spcAft>
        <a:defRPr sz="3600" b="1">
          <a:solidFill>
            <a:srgbClr val="FF0000"/>
          </a:solidFill>
          <a:latin typeface="Comic Sans MS" pitchFamily="66" charset="0"/>
        </a:defRPr>
      </a:lvl4pPr>
      <a:lvl5pPr algn="ctr" rtl="0" eaLnBrk="0" fontAlgn="base" hangingPunct="0">
        <a:spcBef>
          <a:spcPct val="0"/>
        </a:spcBef>
        <a:spcAft>
          <a:spcPct val="0"/>
        </a:spcAft>
        <a:defRPr sz="3600" b="1">
          <a:solidFill>
            <a:srgbClr val="FF0000"/>
          </a:solidFill>
          <a:latin typeface="Comic Sans MS" pitchFamily="66" charset="0"/>
        </a:defRPr>
      </a:lvl5pPr>
      <a:lvl6pPr marL="457200" algn="ctr" rtl="0" eaLnBrk="0" fontAlgn="base" hangingPunct="0">
        <a:spcBef>
          <a:spcPct val="0"/>
        </a:spcBef>
        <a:spcAft>
          <a:spcPct val="0"/>
        </a:spcAft>
        <a:defRPr sz="3600" b="1">
          <a:solidFill>
            <a:srgbClr val="FF0000"/>
          </a:solidFill>
          <a:latin typeface="Comic Sans MS" pitchFamily="66" charset="0"/>
        </a:defRPr>
      </a:lvl6pPr>
      <a:lvl7pPr marL="914400" algn="ctr" rtl="0" eaLnBrk="0" fontAlgn="base" hangingPunct="0">
        <a:spcBef>
          <a:spcPct val="0"/>
        </a:spcBef>
        <a:spcAft>
          <a:spcPct val="0"/>
        </a:spcAft>
        <a:defRPr sz="3600" b="1">
          <a:solidFill>
            <a:srgbClr val="FF0000"/>
          </a:solidFill>
          <a:latin typeface="Comic Sans MS" pitchFamily="66" charset="0"/>
        </a:defRPr>
      </a:lvl7pPr>
      <a:lvl8pPr marL="1371600" algn="ctr" rtl="0" eaLnBrk="0" fontAlgn="base" hangingPunct="0">
        <a:spcBef>
          <a:spcPct val="0"/>
        </a:spcBef>
        <a:spcAft>
          <a:spcPct val="0"/>
        </a:spcAft>
        <a:defRPr sz="3600" b="1">
          <a:solidFill>
            <a:srgbClr val="FF0000"/>
          </a:solidFill>
          <a:latin typeface="Comic Sans MS" pitchFamily="66" charset="0"/>
        </a:defRPr>
      </a:lvl8pPr>
      <a:lvl9pPr marL="1828800" algn="ctr" rtl="0" eaLnBrk="0" fontAlgn="base" hangingPunct="0">
        <a:spcBef>
          <a:spcPct val="0"/>
        </a:spcBef>
        <a:spcAft>
          <a:spcPct val="0"/>
        </a:spcAft>
        <a:defRPr sz="3600" b="1">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de-DE">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r>
              <a:rPr lang="de-DE" smtClean="0">
                <a:solidFill>
                  <a:srgbClr val="000000"/>
                </a:solidFill>
              </a:rPr>
              <a:t>E. Nyberg / WS Schmerz 30.11.2019</a:t>
            </a:r>
            <a:endParaRPr lang="de-DE">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1582FCF-64F8-42E7-A88B-755BA4B2A1C3}" type="slidenum">
              <a:rPr lang="de-DE">
                <a:solidFill>
                  <a:srgbClr val="000000"/>
                </a:solidFill>
                <a:latin typeface="Times New Roman" pitchFamily="18" charset="0"/>
              </a:rPr>
              <a:pPr eaLnBrk="0" fontAlgn="base" hangingPunct="0">
                <a:spcBef>
                  <a:spcPct val="0"/>
                </a:spcBef>
                <a:spcAft>
                  <a:spcPct val="0"/>
                </a:spcAft>
                <a:defRPr/>
              </a:pPr>
              <a:t>‹Nr.›</a:t>
            </a:fld>
            <a:endParaRPr lang="de-DE">
              <a:solidFill>
                <a:srgbClr val="000000"/>
              </a:solidFill>
              <a:latin typeface="Times New Roman" pitchFamily="18" charset="0"/>
            </a:endParaRPr>
          </a:p>
        </p:txBody>
      </p:sp>
    </p:spTree>
    <p:extLst>
      <p:ext uri="{BB962C8B-B14F-4D97-AF65-F5344CB8AC3E}">
        <p14:creationId xmlns:p14="http://schemas.microsoft.com/office/powerpoint/2010/main" val="37638344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1000"/>
                                        <p:tgtEl>
                                          <p:spTgt spid="1027">
                                            <p:txEl>
                                              <p:pRg st="0" end="0"/>
                                            </p:txEl>
                                          </p:spTgt>
                                        </p:tgtEl>
                                      </p:cBhvr>
                                    </p:animEffect>
                                    <p:anim calcmode="lin" valueType="num">
                                      <p:cBhvr>
                                        <p:cTn id="8"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fade">
                                      <p:cBhvr>
                                        <p:cTn id="12" dur="1000"/>
                                        <p:tgtEl>
                                          <p:spTgt spid="1027">
                                            <p:txEl>
                                              <p:pRg st="1" end="1"/>
                                            </p:txEl>
                                          </p:spTgt>
                                        </p:tgtEl>
                                      </p:cBhvr>
                                    </p:animEffect>
                                    <p:anim calcmode="lin" valueType="num">
                                      <p:cBhvr>
                                        <p:cTn id="13"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tgtEl>
                                          <p:spTgt spid="1027">
                                            <p:txEl>
                                              <p:pRg st="2" end="2"/>
                                            </p:txEl>
                                          </p:spTgt>
                                        </p:tgtEl>
                                      </p:cBhvr>
                                    </p:animEffect>
                                    <p:anim calcmode="lin" valueType="num">
                                      <p:cBhvr>
                                        <p:cTn id="1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Effect transition="in" filter="fade">
                                      <p:cBhvr>
                                        <p:cTn id="22" dur="1000"/>
                                        <p:tgtEl>
                                          <p:spTgt spid="1027">
                                            <p:txEl>
                                              <p:pRg st="3" end="3"/>
                                            </p:txEl>
                                          </p:spTgt>
                                        </p:tgtEl>
                                      </p:cBhvr>
                                    </p:animEffect>
                                    <p:anim calcmode="lin" valueType="num">
                                      <p:cBhvr>
                                        <p:cTn id="23"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Effect transition="in" filter="fade">
                                      <p:cBhvr>
                                        <p:cTn id="27" dur="1000"/>
                                        <p:tgtEl>
                                          <p:spTgt spid="1027">
                                            <p:txEl>
                                              <p:pRg st="4" end="4"/>
                                            </p:txEl>
                                          </p:spTgt>
                                        </p:tgtEl>
                                      </p:cBhvr>
                                    </p:animEffect>
                                    <p:anim calcmode="lin" valueType="num">
                                      <p:cBhvr>
                                        <p:cTn id="28"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42"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1000" fill="hold"/>
                        <p:tgtEl>
                          <p:spTgt spid="1027"/>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Comic Sans MS" pitchFamily="66" charset="0"/>
        </a:defRPr>
      </a:lvl2pPr>
      <a:lvl3pPr algn="ctr" rtl="0" eaLnBrk="0" fontAlgn="base" hangingPunct="0">
        <a:spcBef>
          <a:spcPct val="0"/>
        </a:spcBef>
        <a:spcAft>
          <a:spcPct val="0"/>
        </a:spcAft>
        <a:defRPr sz="3600" b="1">
          <a:solidFill>
            <a:srgbClr val="FF0000"/>
          </a:solidFill>
          <a:latin typeface="Comic Sans MS" pitchFamily="66" charset="0"/>
        </a:defRPr>
      </a:lvl3pPr>
      <a:lvl4pPr algn="ctr" rtl="0" eaLnBrk="0" fontAlgn="base" hangingPunct="0">
        <a:spcBef>
          <a:spcPct val="0"/>
        </a:spcBef>
        <a:spcAft>
          <a:spcPct val="0"/>
        </a:spcAft>
        <a:defRPr sz="3600" b="1">
          <a:solidFill>
            <a:srgbClr val="FF0000"/>
          </a:solidFill>
          <a:latin typeface="Comic Sans MS" pitchFamily="66" charset="0"/>
        </a:defRPr>
      </a:lvl4pPr>
      <a:lvl5pPr algn="ctr" rtl="0" eaLnBrk="0" fontAlgn="base" hangingPunct="0">
        <a:spcBef>
          <a:spcPct val="0"/>
        </a:spcBef>
        <a:spcAft>
          <a:spcPct val="0"/>
        </a:spcAft>
        <a:defRPr sz="3600" b="1">
          <a:solidFill>
            <a:srgbClr val="FF0000"/>
          </a:solidFill>
          <a:latin typeface="Comic Sans MS" pitchFamily="66" charset="0"/>
        </a:defRPr>
      </a:lvl5pPr>
      <a:lvl6pPr marL="457200" algn="ctr" rtl="0" eaLnBrk="0" fontAlgn="base" hangingPunct="0">
        <a:spcBef>
          <a:spcPct val="0"/>
        </a:spcBef>
        <a:spcAft>
          <a:spcPct val="0"/>
        </a:spcAft>
        <a:defRPr sz="3600" b="1">
          <a:solidFill>
            <a:srgbClr val="FF0000"/>
          </a:solidFill>
          <a:latin typeface="Comic Sans MS" pitchFamily="66" charset="0"/>
        </a:defRPr>
      </a:lvl6pPr>
      <a:lvl7pPr marL="914400" algn="ctr" rtl="0" eaLnBrk="0" fontAlgn="base" hangingPunct="0">
        <a:spcBef>
          <a:spcPct val="0"/>
        </a:spcBef>
        <a:spcAft>
          <a:spcPct val="0"/>
        </a:spcAft>
        <a:defRPr sz="3600" b="1">
          <a:solidFill>
            <a:srgbClr val="FF0000"/>
          </a:solidFill>
          <a:latin typeface="Comic Sans MS" pitchFamily="66" charset="0"/>
        </a:defRPr>
      </a:lvl7pPr>
      <a:lvl8pPr marL="1371600" algn="ctr" rtl="0" eaLnBrk="0" fontAlgn="base" hangingPunct="0">
        <a:spcBef>
          <a:spcPct val="0"/>
        </a:spcBef>
        <a:spcAft>
          <a:spcPct val="0"/>
        </a:spcAft>
        <a:defRPr sz="3600" b="1">
          <a:solidFill>
            <a:srgbClr val="FF0000"/>
          </a:solidFill>
          <a:latin typeface="Comic Sans MS" pitchFamily="66" charset="0"/>
        </a:defRPr>
      </a:lvl8pPr>
      <a:lvl9pPr marL="1828800" algn="ctr" rtl="0" eaLnBrk="0" fontAlgn="base" hangingPunct="0">
        <a:spcBef>
          <a:spcPct val="0"/>
        </a:spcBef>
        <a:spcAft>
          <a:spcPct val="0"/>
        </a:spcAft>
        <a:defRPr sz="3600" b="1">
          <a:solidFill>
            <a:srgbClr val="FF0000"/>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5pPr>
      <a:lvl6pPr marL="25146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6pPr>
      <a:lvl7pPr marL="29718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7pPr>
      <a:lvl8pPr marL="34290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8pPr>
      <a:lvl9pPr marL="3886200" indent="-228600" algn="l" rtl="0" eaLnBrk="0" fontAlgn="base" hangingPunct="0">
        <a:spcBef>
          <a:spcPct val="20000"/>
        </a:spcBef>
        <a:spcAft>
          <a:spcPct val="0"/>
        </a:spcAft>
        <a:buClr>
          <a:schemeClr val="accent2"/>
        </a:buClr>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r>
              <a:rPr lang="de-DE" smtClean="0"/>
              <a:t>E. Nyberg / WS Schmerz 30.11.2019</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08973C09-8CA0-4E4C-9B56-548AEEED6C68}" type="slidenum">
              <a:rPr lang="de-DE"/>
              <a:pPr>
                <a:defRPr/>
              </a:pPr>
              <a:t>‹Nr.›</a:t>
            </a:fld>
            <a:endParaRPr lang="de-DE"/>
          </a:p>
        </p:txBody>
      </p:sp>
    </p:spTree>
    <p:extLst>
      <p:ext uri="{BB962C8B-B14F-4D97-AF65-F5344CB8AC3E}">
        <p14:creationId xmlns:p14="http://schemas.microsoft.com/office/powerpoint/2010/main" val="371411720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arryberkelhammer.com/wp-content/images/stevenhayes.jpeg" TargetMode="Externa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h/url?sa=i&amp;rct=j&amp;q=&amp;esrc=s&amp;source=images&amp;cd=&amp;cad=rja&amp;uact=8&amp;ved=0ahUKEwiaoObxnvzVAhWBtBQKHdNIAVEQjRwIBw&amp;url=http://slideplayer.org/slide/851681/&amp;psig=AFQjCNHx0-rcuI0npcgPv1NJZwRGk1BUSQ&amp;ust=1504089150509291" TargetMode="Externa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h/url?sa=i&amp;rct=j&amp;q=&amp;esrc=s&amp;source=images&amp;cd=&amp;cad=rja&amp;uact=8&amp;ved=0ahUKEwiGl8y5j6PPAhVFtRQKHR5lBWsQjRwIBw&amp;url=http://www.tierchenwelt.de/raubtiere/82-loewe.html&amp;bvm=bv.133387755,d.d24&amp;psig=AFQjCNHE3ZJUMYLWCAuByCFVUomLKt-Pfw&amp;ust=1474638677007862" TargetMode="Externa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h/url?sa=i&amp;rct=j&amp;q=&amp;esrc=s&amp;source=images&amp;cd=&amp;cad=rja&amp;uact=8&amp;ved=0ahUKEwiGl8y5j6PPAhVFtRQKHR5lBWsQjRwIBw&amp;url=http://www.tierchenwelt.de/raubtiere/82-loewe.html&amp;bvm=bv.133387755,d.d24&amp;psig=AFQjCNHE3ZJUMYLWCAuByCFVUomLKt-Pfw&amp;ust=1474638677007862"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1.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Microsoft_Word_97_-_2003_Document3.doc"/></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m/url?sa=i&amp;rct=j&amp;q=&amp;esrc=s&amp;source=images&amp;cd=&amp;cad=rja&amp;uact=8&amp;ved=2ahUKEwiLhKC17-TdAhVDsKQKHaZVCZ8QjRx6BAgBEAU&amp;url=https://www.officeb2b.ch/maul-23960-70,p-62057628.html&amp;psig=AOvVaw27vzEDCugJ4V8lwUirP3re&amp;ust=1538470495702915"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google.ch/url?sa=i&amp;rct=j&amp;q=&amp;esrc=s&amp;source=images&amp;cd=&amp;cad=rja&amp;uact=8&amp;ved=0ahUKEwiawoahsZXKAhXKXBoKHTN8DbEQjRwIBw&amp;url=https://galerialohrum.wordpress.com/galeria-1-kinderzimmer-und-wandbemalungen/&amp;bvm=bv.110151844,d.ZWU&amp;psig=AFQjCNGQ1JK5VujyvOXWtmkJsR3Pt56Nhg&amp;ust=1452176493260914"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com/url?sa=i&amp;rct=j&amp;q=&amp;esrc=s&amp;source=images&amp;cd=&amp;cad=rja&amp;uact=8&amp;ved=2ahUKEwjz5eqS1tjdAhUJDSwKHW-bBz0QjRx6BAgBEAU&amp;url=https://www.italianflora.com/de/product/blumenstraus-mit-roten-rosen-und-sonnenblumen/&amp;psig=AOvVaw15TXqrqlE5SY9pzdLBgjou&amp;ust=1538051398691984" TargetMode="Externa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5.xml"/><Relationship Id="rId4" Type="http://schemas.openxmlformats.org/officeDocument/2006/relationships/image" Target="../media/image37.jpeg"/></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900113" y="333375"/>
            <a:ext cx="71294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spcBef>
                <a:spcPct val="0"/>
              </a:spcBef>
              <a:spcAft>
                <a:spcPct val="0"/>
              </a:spcAft>
              <a:buClrTx/>
              <a:buFontTx/>
              <a:buNone/>
            </a:pPr>
            <a:r>
              <a:rPr lang="de-DE" altLang="de-DE">
                <a:solidFill>
                  <a:srgbClr val="FF0000"/>
                </a:solidFill>
              </a:rPr>
              <a:t>Biofeedback als „Eisbrecher“</a:t>
            </a:r>
          </a:p>
        </p:txBody>
      </p:sp>
      <p:sp>
        <p:nvSpPr>
          <p:cNvPr id="100355" name="Rectangle 3"/>
          <p:cNvSpPr>
            <a:spLocks noGrp="1" noChangeArrowheads="1"/>
          </p:cNvSpPr>
          <p:nvPr>
            <p:ph type="body" sz="half" idx="1"/>
          </p:nvPr>
        </p:nvSpPr>
        <p:spPr>
          <a:xfrm>
            <a:off x="323850" y="1341438"/>
            <a:ext cx="8056563" cy="5040312"/>
          </a:xfrm>
        </p:spPr>
        <p:txBody>
          <a:bodyPr/>
          <a:lstStyle/>
          <a:p>
            <a:pPr>
              <a:lnSpc>
                <a:spcPct val="120000"/>
              </a:lnSpc>
            </a:pPr>
            <a:r>
              <a:rPr lang="de-DE" altLang="de-DE" sz="2000" dirty="0" smtClean="0">
                <a:solidFill>
                  <a:srgbClr val="FF3300"/>
                </a:solidFill>
              </a:rPr>
              <a:t>Gezielte Beeinflussung von symptomrelevanten Reaktionsmustern und Biosignalen (z.B. Reduktion muskulärer Anspannung)</a:t>
            </a:r>
          </a:p>
          <a:p>
            <a:pPr>
              <a:lnSpc>
                <a:spcPct val="60000"/>
              </a:lnSpc>
            </a:pPr>
            <a:endParaRPr lang="de-DE" altLang="de-DE" sz="2000" dirty="0" smtClean="0">
              <a:solidFill>
                <a:srgbClr val="FF3300"/>
              </a:solidFill>
            </a:endParaRPr>
          </a:p>
          <a:p>
            <a:pPr>
              <a:lnSpc>
                <a:spcPct val="90000"/>
              </a:lnSpc>
            </a:pPr>
            <a:r>
              <a:rPr lang="de-DE" altLang="de-DE" sz="2000" dirty="0" smtClean="0"/>
              <a:t>Sichtbarmachen von psycho-</a:t>
            </a:r>
          </a:p>
          <a:p>
            <a:pPr>
              <a:lnSpc>
                <a:spcPct val="90000"/>
              </a:lnSpc>
              <a:buFont typeface="Wingdings 2" pitchFamily="18" charset="2"/>
              <a:buNone/>
            </a:pPr>
            <a:r>
              <a:rPr lang="de-DE" altLang="de-DE" sz="2000" dirty="0" smtClean="0"/>
              <a:t>	physiologischen Zusammenhängen</a:t>
            </a:r>
            <a:r>
              <a:rPr lang="de-DE" altLang="de-DE" sz="2000" dirty="0" smtClean="0">
                <a:solidFill>
                  <a:srgbClr val="A50021"/>
                </a:solidFill>
              </a:rPr>
              <a:t> </a:t>
            </a:r>
          </a:p>
          <a:p>
            <a:pPr>
              <a:lnSpc>
                <a:spcPct val="90000"/>
              </a:lnSpc>
              <a:buFont typeface="Wingdings 2" pitchFamily="18" charset="2"/>
              <a:buNone/>
            </a:pPr>
            <a:endParaRPr lang="de-DE" altLang="de-DE" sz="2000" dirty="0" smtClean="0">
              <a:solidFill>
                <a:srgbClr val="A50021"/>
              </a:solidFill>
            </a:endParaRPr>
          </a:p>
          <a:p>
            <a:pPr>
              <a:lnSpc>
                <a:spcPct val="90000"/>
              </a:lnSpc>
            </a:pPr>
            <a:r>
              <a:rPr lang="de-DE" altLang="de-DE" sz="2000" dirty="0" smtClean="0">
                <a:solidFill>
                  <a:srgbClr val="FF3300"/>
                </a:solidFill>
              </a:rPr>
              <a:t>Steigerung der Selbstwirksamkeit </a:t>
            </a:r>
          </a:p>
          <a:p>
            <a:pPr>
              <a:lnSpc>
                <a:spcPct val="90000"/>
              </a:lnSpc>
              <a:buFont typeface="Wingdings 2" pitchFamily="18" charset="2"/>
              <a:buNone/>
            </a:pPr>
            <a:endParaRPr lang="de-DE" altLang="de-DE" sz="2000" dirty="0" smtClean="0">
              <a:solidFill>
                <a:srgbClr val="FF3300"/>
              </a:solidFill>
            </a:endParaRPr>
          </a:p>
          <a:p>
            <a:pPr>
              <a:lnSpc>
                <a:spcPct val="90000"/>
              </a:lnSpc>
            </a:pPr>
            <a:r>
              <a:rPr lang="de-DE" altLang="de-DE" sz="2000" dirty="0" smtClean="0"/>
              <a:t>Verbesserung der allgemeinen </a:t>
            </a:r>
          </a:p>
          <a:p>
            <a:pPr>
              <a:lnSpc>
                <a:spcPct val="90000"/>
              </a:lnSpc>
              <a:buFont typeface="Wingdings 2" pitchFamily="18" charset="2"/>
              <a:buNone/>
            </a:pPr>
            <a:r>
              <a:rPr lang="de-DE" altLang="de-DE" sz="2000" dirty="0" smtClean="0"/>
              <a:t>	Entspannungsfähigkeit </a:t>
            </a:r>
          </a:p>
          <a:p>
            <a:pPr>
              <a:lnSpc>
                <a:spcPct val="90000"/>
              </a:lnSpc>
              <a:buFont typeface="Wingdings 2" pitchFamily="18" charset="2"/>
              <a:buNone/>
            </a:pPr>
            <a:endParaRPr lang="de-DE" altLang="de-DE" sz="2000" dirty="0" smtClean="0"/>
          </a:p>
          <a:p>
            <a:pPr>
              <a:lnSpc>
                <a:spcPct val="90000"/>
              </a:lnSpc>
            </a:pPr>
            <a:r>
              <a:rPr lang="de-DE" altLang="de-DE" sz="2000" dirty="0" smtClean="0">
                <a:solidFill>
                  <a:srgbClr val="FF3300"/>
                </a:solidFill>
              </a:rPr>
              <a:t>Verbesserung der körper-                                                          bezogenen Wahrnehmungsfähigkeit</a:t>
            </a:r>
            <a:r>
              <a:rPr lang="de-DE" altLang="de-DE" sz="2000" dirty="0" smtClean="0">
                <a:solidFill>
                  <a:srgbClr val="A50021"/>
                </a:solidFill>
              </a:rPr>
              <a:t> </a:t>
            </a:r>
          </a:p>
          <a:p>
            <a:pPr>
              <a:lnSpc>
                <a:spcPct val="90000"/>
              </a:lnSpc>
              <a:buClr>
                <a:schemeClr val="tx1"/>
              </a:buClr>
              <a:buFont typeface="Wingdings 2" pitchFamily="18" charset="2"/>
              <a:buNone/>
            </a:pPr>
            <a:endParaRPr lang="de-DE" altLang="de-DE" sz="20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167" y="2348880"/>
            <a:ext cx="409411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pPr>
              <a:defRPr/>
            </a:pPr>
            <a:r>
              <a:rPr lang="de-DE" dirty="0" smtClean="0">
                <a:solidFill>
                  <a:srgbClr val="000000"/>
                </a:solidFill>
              </a:rPr>
              <a:t>E. Nyberg / WS Schmerz 30.11.2019</a:t>
            </a:r>
            <a:endParaRPr lang="de-DE" dirty="0">
              <a:solidFill>
                <a:srgbClr val="000000"/>
              </a:solidFill>
            </a:endParaRPr>
          </a:p>
        </p:txBody>
      </p:sp>
    </p:spTree>
    <p:extLst>
      <p:ext uri="{BB962C8B-B14F-4D97-AF65-F5344CB8AC3E}">
        <p14:creationId xmlns:p14="http://schemas.microsoft.com/office/powerpoint/2010/main" val="225940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a:spLocks noGrp="1"/>
          </p:cNvSpPr>
          <p:nvPr>
            <p:ph type="title"/>
          </p:nvPr>
        </p:nvSpPr>
        <p:spPr/>
        <p:txBody>
          <a:bodyPr/>
          <a:lstStyle/>
          <a:p>
            <a:r>
              <a:rPr lang="de-CH" altLang="de-DE" sz="2800" b="0" smtClean="0"/>
              <a:t>Direkte Ausrichtung auf Veränderung der Schmerzempfindung I</a:t>
            </a:r>
          </a:p>
        </p:txBody>
      </p:sp>
      <p:sp>
        <p:nvSpPr>
          <p:cNvPr id="111619" name="Inhaltsplatzhalter 2"/>
          <p:cNvSpPr>
            <a:spLocks noGrp="1"/>
          </p:cNvSpPr>
          <p:nvPr>
            <p:ph idx="1"/>
          </p:nvPr>
        </p:nvSpPr>
        <p:spPr>
          <a:xfrm>
            <a:off x="685800" y="1844675"/>
            <a:ext cx="7772400" cy="4251325"/>
          </a:xfrm>
        </p:spPr>
        <p:txBody>
          <a:bodyPr/>
          <a:lstStyle/>
          <a:p>
            <a:r>
              <a:rPr lang="de-CH" altLang="de-DE" sz="2800" smtClean="0">
                <a:solidFill>
                  <a:srgbClr val="FF0000"/>
                </a:solidFill>
              </a:rPr>
              <a:t>Allgemeines Vorgehen</a:t>
            </a:r>
          </a:p>
          <a:p>
            <a:pPr lvl="1"/>
            <a:r>
              <a:rPr lang="de-CH" altLang="de-DE" sz="2400" smtClean="0"/>
              <a:t>Fokus auf den Schmerz</a:t>
            </a:r>
          </a:p>
          <a:p>
            <a:pPr lvl="1"/>
            <a:r>
              <a:rPr lang="de-CH" altLang="de-DE" sz="2400" smtClean="0"/>
              <a:t>Veränderung des Schmerzerlebens</a:t>
            </a:r>
          </a:p>
          <a:p>
            <a:pPr lvl="1"/>
            <a:r>
              <a:rPr lang="de-CH" altLang="de-DE" sz="2400" smtClean="0"/>
              <a:t>Fokus auf angenehme und entspannende Körperwahrnehmungen</a:t>
            </a:r>
          </a:p>
          <a:p>
            <a:pPr lvl="1"/>
            <a:r>
              <a:rPr lang="de-CH" altLang="de-DE" sz="2400" smtClean="0">
                <a:solidFill>
                  <a:srgbClr val="FF0000"/>
                </a:solidFill>
              </a:rPr>
              <a:t>Übung z.B. Schmerzfokussierung </a:t>
            </a:r>
            <a:r>
              <a:rPr lang="de-DE" altLang="de-DE" sz="2400" smtClean="0"/>
              <a:t>(nach Rehfisch et al., 1989)</a:t>
            </a:r>
            <a:endParaRPr lang="de-CH" altLang="de-DE" sz="2400" smtClean="0">
              <a:solidFill>
                <a:srgbClr val="FF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829095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304800"/>
            <a:ext cx="7772400" cy="1143000"/>
          </a:xfrm>
        </p:spPr>
        <p:txBody>
          <a:bodyPr/>
          <a:lstStyle/>
          <a:p>
            <a:r>
              <a:rPr lang="de-DE" altLang="de-DE" sz="2800" b="0" smtClean="0"/>
              <a:t>Schmerzfokussierung </a:t>
            </a:r>
            <a:endParaRPr lang="de-DE" altLang="de-DE" b="0" smtClean="0">
              <a:solidFill>
                <a:schemeClr val="tx1"/>
              </a:solidFill>
              <a:latin typeface="Tahoma" pitchFamily="34" charset="0"/>
            </a:endParaRPr>
          </a:p>
        </p:txBody>
      </p:sp>
      <p:sp>
        <p:nvSpPr>
          <p:cNvPr id="172035" name="Rectangle 3"/>
          <p:cNvSpPr>
            <a:spLocks noGrp="1" noChangeArrowheads="1"/>
          </p:cNvSpPr>
          <p:nvPr>
            <p:ph type="body" idx="1"/>
          </p:nvPr>
        </p:nvSpPr>
        <p:spPr>
          <a:xfrm>
            <a:off x="685800" y="1447800"/>
            <a:ext cx="7772400" cy="4495800"/>
          </a:xfrm>
        </p:spPr>
        <p:txBody>
          <a:bodyPr/>
          <a:lstStyle/>
          <a:p>
            <a:r>
              <a:rPr lang="de-DE" altLang="de-DE" sz="2000" smtClean="0"/>
              <a:t>Hier geht es zunächst nicht um die Konzentration auf Entspannung, sondern auf die Fokussierung auf die Schmerzen. </a:t>
            </a:r>
          </a:p>
          <a:p>
            <a:r>
              <a:rPr lang="de-DE" altLang="de-DE" sz="2000" smtClean="0"/>
              <a:t>Voraussetzung ist jedoch, dass der Pat. eine Entspannungstechnik gut gelernt hat.</a:t>
            </a:r>
          </a:p>
          <a:p>
            <a:pPr>
              <a:buFont typeface="Wingdings 2" pitchFamily="18" charset="2"/>
              <a:buNone/>
            </a:pPr>
            <a:r>
              <a:rPr lang="de-DE" altLang="de-DE" sz="2400" smtClean="0">
                <a:solidFill>
                  <a:srgbClr val="FF0000"/>
                </a:solidFill>
              </a:rPr>
              <a:t>Vorgehen:</a:t>
            </a:r>
            <a:endParaRPr lang="de-DE" altLang="de-DE" sz="2400" smtClean="0"/>
          </a:p>
          <a:p>
            <a:pPr lvl="1"/>
            <a:r>
              <a:rPr lang="de-DE" altLang="de-DE" sz="2000" smtClean="0"/>
              <a:t>Schmerz wird in eine Fläche eingegrenzt</a:t>
            </a:r>
          </a:p>
          <a:p>
            <a:pPr lvl="1"/>
            <a:r>
              <a:rPr lang="de-DE" altLang="de-DE" sz="2000" smtClean="0"/>
              <a:t>Mauer oder Graben wird um diese Fläche gezogen</a:t>
            </a:r>
          </a:p>
          <a:p>
            <a:pPr lvl="1"/>
            <a:r>
              <a:rPr lang="de-DE" altLang="de-DE" sz="2000" smtClean="0"/>
              <a:t>Schmerz wird eingefangen und nicht mehr herausgelassen</a:t>
            </a:r>
          </a:p>
          <a:p>
            <a:pPr lvl="1"/>
            <a:r>
              <a:rPr lang="de-DE" altLang="de-DE" sz="2000" smtClean="0"/>
              <a:t>Die Umrandung wird allmählich kleiner gezogen, bis nur noch ein Punkt übrig ist und dann zum Verschwinden gebracht</a:t>
            </a:r>
          </a:p>
          <a:p>
            <a:endParaRPr lang="de-DE" altLang="de-DE" sz="240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422842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20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2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p:cNvSpPr>
            <a:spLocks noGrp="1"/>
          </p:cNvSpPr>
          <p:nvPr>
            <p:ph type="title"/>
          </p:nvPr>
        </p:nvSpPr>
        <p:spPr>
          <a:xfrm>
            <a:off x="685800" y="609600"/>
            <a:ext cx="7772400" cy="874713"/>
          </a:xfrm>
        </p:spPr>
        <p:txBody>
          <a:bodyPr/>
          <a:lstStyle/>
          <a:p>
            <a:r>
              <a:rPr lang="de-CH" altLang="de-DE" sz="2800" b="0" smtClean="0"/>
              <a:t>Direkte Ausrichtung auf Veränderung der Schmerzempfindung II</a:t>
            </a:r>
          </a:p>
        </p:txBody>
      </p:sp>
      <p:sp>
        <p:nvSpPr>
          <p:cNvPr id="87043" name="Inhaltsplatzhalter 2"/>
          <p:cNvSpPr>
            <a:spLocks noGrp="1"/>
          </p:cNvSpPr>
          <p:nvPr>
            <p:ph idx="1"/>
          </p:nvPr>
        </p:nvSpPr>
        <p:spPr>
          <a:xfrm>
            <a:off x="684213" y="1557338"/>
            <a:ext cx="7772400" cy="4967287"/>
          </a:xfrm>
        </p:spPr>
        <p:txBody>
          <a:bodyPr/>
          <a:lstStyle/>
          <a:p>
            <a:pPr>
              <a:defRPr/>
            </a:pPr>
            <a:r>
              <a:rPr lang="de-CH" sz="2400" dirty="0" smtClean="0">
                <a:solidFill>
                  <a:srgbClr val="FF0000"/>
                </a:solidFill>
              </a:rPr>
              <a:t>Symbolische Schmerztransformation</a:t>
            </a:r>
          </a:p>
          <a:p>
            <a:pPr lvl="1">
              <a:defRPr/>
            </a:pPr>
            <a:r>
              <a:rPr lang="de-CH" sz="2000" dirty="0" smtClean="0"/>
              <a:t>Übung z.B. «Schmerzableitung» (Schmerzen fliessen imaginativ aus dem Körper ab)</a:t>
            </a:r>
          </a:p>
          <a:p>
            <a:pPr>
              <a:defRPr/>
            </a:pPr>
            <a:r>
              <a:rPr lang="de-CH" sz="2400" dirty="0" smtClean="0">
                <a:solidFill>
                  <a:srgbClr val="FF0000"/>
                </a:solidFill>
              </a:rPr>
              <a:t>Imaginative Schmerzlinderung</a:t>
            </a:r>
          </a:p>
          <a:p>
            <a:pPr lvl="1">
              <a:defRPr/>
            </a:pPr>
            <a:r>
              <a:rPr lang="de-CH" sz="2000" dirty="0" smtClean="0"/>
              <a:t>Z.B. sich vorstellen, wie der Körper in einer heilenden, heissen Quelle badet (bei Rücken- und Gelenkschmerzen)</a:t>
            </a:r>
          </a:p>
          <a:p>
            <a:pPr>
              <a:defRPr/>
            </a:pPr>
            <a:r>
              <a:rPr lang="de-CH" sz="2400" dirty="0" smtClean="0">
                <a:solidFill>
                  <a:srgbClr val="FF0000"/>
                </a:solidFill>
              </a:rPr>
              <a:t>Imaginative Schmerzumlenkung</a:t>
            </a:r>
          </a:p>
          <a:p>
            <a:pPr lvl="1">
              <a:defRPr/>
            </a:pPr>
            <a:r>
              <a:rPr lang="de-CH" sz="2000" dirty="0" smtClean="0"/>
              <a:t>z.B. sich vorstellen, dass der Schmerz an eine andere, weniger empfindliche Körperstelle wandert (Zahnschmerz als leichter Stich im Fuss)</a:t>
            </a:r>
          </a:p>
          <a:p>
            <a:pPr>
              <a:defRPr/>
            </a:pPr>
            <a:r>
              <a:rPr lang="de-CH" sz="2400" dirty="0" smtClean="0">
                <a:solidFill>
                  <a:srgbClr val="FF0000"/>
                </a:solidFill>
              </a:rPr>
              <a:t>Imaginative Schmerzsubstitution</a:t>
            </a:r>
          </a:p>
          <a:p>
            <a:pPr lvl="1">
              <a:defRPr/>
            </a:pPr>
            <a:r>
              <a:rPr lang="de-CH" sz="2000" dirty="0" smtClean="0"/>
              <a:t>Übung z.B. «Handanästhesie»</a:t>
            </a:r>
          </a:p>
          <a:p>
            <a:pPr marL="0" indent="0">
              <a:buFont typeface="Wingdings 2" pitchFamily="18" charset="2"/>
              <a:buNone/>
              <a:defRPr/>
            </a:pPr>
            <a:endParaRPr lang="de-CH" sz="1800"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551712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de-CH" altLang="de-DE" sz="3200" b="0" smtClean="0"/>
              <a:t>Perspektivenwechsel in Bezug auf den Schmerz</a:t>
            </a:r>
          </a:p>
        </p:txBody>
      </p:sp>
      <p:sp>
        <p:nvSpPr>
          <p:cNvPr id="88067" name="Inhaltsplatzhalter 2"/>
          <p:cNvSpPr>
            <a:spLocks noGrp="1"/>
          </p:cNvSpPr>
          <p:nvPr>
            <p:ph idx="1"/>
          </p:nvPr>
        </p:nvSpPr>
        <p:spPr/>
        <p:txBody>
          <a:bodyPr/>
          <a:lstStyle/>
          <a:p>
            <a:pPr>
              <a:defRPr/>
            </a:pPr>
            <a:r>
              <a:rPr lang="de-CH" sz="2400" dirty="0" smtClean="0"/>
              <a:t>bei akuten Schmerzen:</a:t>
            </a:r>
          </a:p>
          <a:p>
            <a:pPr lvl="1">
              <a:defRPr/>
            </a:pPr>
            <a:r>
              <a:rPr lang="de-CH" sz="2000" dirty="0" smtClean="0"/>
              <a:t>Vorstellung, dass die Schmerzen den Heilungsprozess signalisieren</a:t>
            </a:r>
          </a:p>
          <a:p>
            <a:pPr>
              <a:defRPr/>
            </a:pPr>
            <a:r>
              <a:rPr lang="de-CH" sz="2400" dirty="0" smtClean="0"/>
              <a:t>bei chronischen Schmerzen</a:t>
            </a:r>
          </a:p>
          <a:p>
            <a:pPr lvl="1">
              <a:defRPr/>
            </a:pPr>
            <a:r>
              <a:rPr lang="de-CH" sz="2000" dirty="0" smtClean="0"/>
              <a:t>Schmerz als wachsamer Verbündeter und wohlinformierter Verhandlungspartner («Wozu habe ich heute wieder mehr Rückenschmerzen?»)</a:t>
            </a:r>
          </a:p>
          <a:p>
            <a:pPr marL="457200" lvl="1" indent="0">
              <a:buFont typeface="Wingdings 2" pitchFamily="18" charset="2"/>
              <a:buNone/>
              <a:defRPr/>
            </a:pPr>
            <a:endParaRPr lang="de-CH" sz="2000" dirty="0" smtClean="0"/>
          </a:p>
          <a:p>
            <a:pPr>
              <a:defRPr/>
            </a:pPr>
            <a:r>
              <a:rPr lang="de-CH" sz="2400" dirty="0" smtClean="0"/>
              <a:t>Abwehr führt zu Verspannungen und Schmerzanstieg, akzeptierendes Zulassen zu Entspannung</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787009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68313" y="620713"/>
            <a:ext cx="8207375" cy="1512887"/>
          </a:xfrm>
        </p:spPr>
        <p:txBody>
          <a:bodyPr/>
          <a:lstStyle/>
          <a:p>
            <a:r>
              <a:rPr lang="de-CH" altLang="de-DE" sz="3200" b="0" smtClean="0"/>
              <a:t>Operante Schmerztherapie </a:t>
            </a:r>
            <a:br>
              <a:rPr lang="de-CH" altLang="de-DE" sz="3200" b="0" smtClean="0"/>
            </a:br>
            <a:r>
              <a:rPr lang="de-CH" altLang="de-DE" sz="3200" b="0" smtClean="0"/>
              <a:t>Flor et al., ZI Mannheim</a:t>
            </a:r>
          </a:p>
        </p:txBody>
      </p:sp>
      <p:sp>
        <p:nvSpPr>
          <p:cNvPr id="93187" name="Rectangle 3"/>
          <p:cNvSpPr>
            <a:spLocks noGrp="1" noChangeArrowheads="1"/>
          </p:cNvSpPr>
          <p:nvPr>
            <p:ph type="body" idx="1"/>
          </p:nvPr>
        </p:nvSpPr>
        <p:spPr>
          <a:xfrm>
            <a:off x="468313" y="2420938"/>
            <a:ext cx="8207375" cy="3675062"/>
          </a:xfrm>
        </p:spPr>
        <p:txBody>
          <a:bodyPr/>
          <a:lstStyle/>
          <a:p>
            <a:pPr>
              <a:lnSpc>
                <a:spcPct val="90000"/>
              </a:lnSpc>
            </a:pPr>
            <a:r>
              <a:rPr lang="de-CH" altLang="de-DE" sz="2800" dirty="0" smtClean="0"/>
              <a:t>Schmerzverhalten wird ab- und gesundes Verhalten aufgebaut</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086509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a:xfrm>
            <a:off x="685800" y="609600"/>
            <a:ext cx="7772400" cy="803275"/>
          </a:xfrm>
        </p:spPr>
        <p:txBody>
          <a:bodyPr/>
          <a:lstStyle/>
          <a:p>
            <a:r>
              <a:rPr lang="de-DE" altLang="de-DE" sz="3200" b="0" smtClean="0"/>
              <a:t>Inhalt des Gruppentrainings</a:t>
            </a:r>
          </a:p>
        </p:txBody>
      </p:sp>
      <p:sp>
        <p:nvSpPr>
          <p:cNvPr id="116739" name="Inhaltsplatzhalter 2"/>
          <p:cNvSpPr>
            <a:spLocks noGrp="1"/>
          </p:cNvSpPr>
          <p:nvPr>
            <p:ph idx="1"/>
          </p:nvPr>
        </p:nvSpPr>
        <p:spPr>
          <a:xfrm>
            <a:off x="685800" y="1557338"/>
            <a:ext cx="7772400" cy="4538662"/>
          </a:xfrm>
        </p:spPr>
        <p:txBody>
          <a:bodyPr/>
          <a:lstStyle/>
          <a:p>
            <a:r>
              <a:rPr lang="de-DE" altLang="de-DE" sz="2400" smtClean="0"/>
              <a:t>12 Sitzungen (davon 3 Sitzungen mit Begleitperson)</a:t>
            </a:r>
          </a:p>
          <a:p>
            <a:pPr lvl="1"/>
            <a:r>
              <a:rPr lang="de-DE" altLang="de-DE" sz="2000" smtClean="0"/>
              <a:t>Vermittlung des operanten Modells</a:t>
            </a:r>
          </a:p>
          <a:p>
            <a:pPr lvl="1"/>
            <a:r>
              <a:rPr lang="de-DE" altLang="de-DE" sz="2000" smtClean="0"/>
              <a:t>Schmerzverhalten / gesundes Verhalten identifizieren</a:t>
            </a:r>
          </a:p>
          <a:p>
            <a:pPr lvl="1"/>
            <a:r>
              <a:rPr lang="de-DE" altLang="de-DE" sz="2000" smtClean="0"/>
              <a:t>Medikamentenreduzierung</a:t>
            </a:r>
          </a:p>
          <a:p>
            <a:pPr lvl="1"/>
            <a:r>
              <a:rPr lang="de-DE" altLang="de-DE" sz="2000" smtClean="0"/>
              <a:t>Miteinbezug der Begleitperson als verstärkender Agent</a:t>
            </a:r>
          </a:p>
          <a:p>
            <a:pPr lvl="1"/>
            <a:r>
              <a:rPr lang="de-DE" altLang="de-DE" sz="2000" smtClean="0"/>
              <a:t>Aufbau gesunden Verhaltens im Bereich körperlicher Aktivität</a:t>
            </a:r>
          </a:p>
          <a:p>
            <a:pPr lvl="1"/>
            <a:r>
              <a:rPr lang="de-DE" altLang="de-DE" sz="2000" smtClean="0"/>
              <a:t>Aufbau gesunden Verhaltens in der Familie, in der Freizeit und am Arbeitsplatz</a:t>
            </a:r>
          </a:p>
          <a:p>
            <a:pPr lvl="1"/>
            <a:r>
              <a:rPr lang="de-DE" altLang="de-DE" sz="2000" smtClean="0"/>
              <a:t>Aufbau selbstsicheren Verhaltens</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97052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Inhaltsplatzhalter 1"/>
          <p:cNvSpPr>
            <a:spLocks noGrp="1"/>
          </p:cNvSpPr>
          <p:nvPr>
            <p:ph/>
          </p:nvPr>
        </p:nvSpPr>
        <p:spPr>
          <a:xfrm>
            <a:off x="685800" y="1196975"/>
            <a:ext cx="7772400" cy="4899025"/>
          </a:xfrm>
        </p:spPr>
        <p:txBody>
          <a:bodyPr/>
          <a:lstStyle/>
          <a:p>
            <a:r>
              <a:rPr lang="de-CH" altLang="de-DE" sz="2400" smtClean="0"/>
              <a:t>Die Gruppenteilnehmer haben mehr Schmerzen und grössere Beeinträchtigungen als angesichts der medizinischen Befunde nötig sind.</a:t>
            </a:r>
          </a:p>
          <a:p>
            <a:r>
              <a:rPr lang="de-CH" altLang="de-DE" sz="2400" smtClean="0"/>
              <a:t>Das Ziel des Trainings ist es, diese überflüssigen Beeinträchtigungen im täglichen Leben abzubauen</a:t>
            </a:r>
          </a:p>
          <a:p>
            <a:r>
              <a:rPr lang="de-CH" altLang="de-DE" sz="2400" smtClean="0"/>
              <a:t>Es ist ein </a:t>
            </a:r>
            <a:r>
              <a:rPr lang="de-CH" altLang="de-DE" sz="2400" smtClean="0">
                <a:solidFill>
                  <a:srgbClr val="FF0000"/>
                </a:solidFill>
              </a:rPr>
              <a:t>GESUNDHEITSTRAINING: </a:t>
            </a:r>
            <a:r>
              <a:rPr lang="de-CH" altLang="de-DE" sz="2400" smtClean="0"/>
              <a:t>Schmerz ist kein Thema in der Gruppe, es wird grundsätzlich nur darüber gesprochen, was man tun kann, um gesünder zu werden.</a:t>
            </a:r>
          </a:p>
          <a:p>
            <a:r>
              <a:rPr lang="de-CH" altLang="de-DE" sz="2400" smtClean="0">
                <a:solidFill>
                  <a:srgbClr val="FF0000"/>
                </a:solidFill>
              </a:rPr>
              <a:t>Nicht reden, trainieren!!!!!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3088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el 1"/>
          <p:cNvSpPr>
            <a:spLocks noGrp="1"/>
          </p:cNvSpPr>
          <p:nvPr>
            <p:ph type="title"/>
          </p:nvPr>
        </p:nvSpPr>
        <p:spPr>
          <a:xfrm>
            <a:off x="684213" y="188913"/>
            <a:ext cx="7772400" cy="1143000"/>
          </a:xfrm>
        </p:spPr>
        <p:txBody>
          <a:bodyPr/>
          <a:lstStyle/>
          <a:p>
            <a:r>
              <a:rPr lang="de-DE" altLang="de-DE" sz="2400" b="0" smtClean="0"/>
              <a:t>das System der Belohnung und Bestrafung in der Gruppe: rote und grüne Karten</a:t>
            </a:r>
          </a:p>
        </p:txBody>
      </p:sp>
      <p:sp>
        <p:nvSpPr>
          <p:cNvPr id="120835" name="Inhaltsplatzhalter 2"/>
          <p:cNvSpPr>
            <a:spLocks noGrp="1"/>
          </p:cNvSpPr>
          <p:nvPr>
            <p:ph idx="1"/>
          </p:nvPr>
        </p:nvSpPr>
        <p:spPr>
          <a:xfrm>
            <a:off x="685800" y="1268413"/>
            <a:ext cx="7772400" cy="5113337"/>
          </a:xfrm>
        </p:spPr>
        <p:txBody>
          <a:bodyPr/>
          <a:lstStyle/>
          <a:p>
            <a:r>
              <a:rPr lang="de-DE" altLang="de-DE" sz="2000" smtClean="0"/>
              <a:t>Jedes Mal, wenn jemand Schmerzverhalten zeigt, wird eine rote Karte; jedes Mal, wenn jemand gesundes Verhalten zeigt, eine grüne Karte vergeben. </a:t>
            </a:r>
          </a:p>
          <a:p>
            <a:r>
              <a:rPr lang="de-DE" altLang="de-DE" sz="2000" smtClean="0"/>
              <a:t>Karten können von den Therapeuten oder den Gruppenmitgliedern vergeben werden. </a:t>
            </a:r>
          </a:p>
          <a:p>
            <a:r>
              <a:rPr lang="de-DE" altLang="de-DE" sz="2000" smtClean="0"/>
              <a:t>Wer eine grüne Karte erhält, darf eine rote Karte wieder abgeben. </a:t>
            </a:r>
          </a:p>
          <a:p>
            <a:r>
              <a:rPr lang="de-DE" altLang="de-DE" sz="2000" smtClean="0"/>
              <a:t>Ziel ist es, dass die Gruppenteilnehmer bald keine roten Karten mehr haben.</a:t>
            </a:r>
          </a:p>
          <a:p>
            <a:r>
              <a:rPr lang="de-DE" altLang="de-DE" sz="2000" smtClean="0"/>
              <a:t>Wenn dies erreicht ist, unternimmt die Gruppe etwas Angenehmes zusammen, z.B. Kinobesuch, Restaurantbesuch o.ä. </a:t>
            </a:r>
          </a:p>
          <a:p>
            <a:r>
              <a:rPr lang="de-DE" altLang="de-DE" sz="2000" smtClean="0"/>
              <a:t>Die Karten müssen immer gleich gegeben werden und zwar jeweils nur von einem Gruppenmitglied für ein gezeigtes Verhalten. </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87322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el 1"/>
          <p:cNvSpPr>
            <a:spLocks noGrp="1"/>
          </p:cNvSpPr>
          <p:nvPr>
            <p:ph type="title"/>
          </p:nvPr>
        </p:nvSpPr>
        <p:spPr>
          <a:xfrm>
            <a:off x="714375" y="549275"/>
            <a:ext cx="7772400" cy="5616575"/>
          </a:xfrm>
        </p:spPr>
        <p:txBody>
          <a:bodyPr/>
          <a:lstStyle/>
          <a:p>
            <a:r>
              <a:rPr lang="de-CH" altLang="de-DE" sz="4800" b="0" smtClean="0"/>
              <a:t>Akzeptanz</a:t>
            </a:r>
            <a:r>
              <a:rPr lang="de-DE" altLang="de-DE" sz="4800" b="0" smtClean="0"/>
              <a:t> und Commitment Therapie</a:t>
            </a:r>
            <a:r>
              <a:rPr lang="de-DE" altLang="de-DE" sz="4400" b="0" smtClean="0"/>
              <a:t/>
            </a:r>
            <a:br>
              <a:rPr lang="de-DE" altLang="de-DE" sz="4400" b="0" smtClean="0"/>
            </a:br>
            <a:r>
              <a:rPr lang="de-DE" altLang="de-DE" sz="4400" b="0" smtClean="0"/>
              <a:t>ACT</a:t>
            </a:r>
            <a:br>
              <a:rPr lang="de-DE" altLang="de-DE" sz="4400" b="0" smtClean="0"/>
            </a:br>
            <a:r>
              <a:rPr lang="de-DE" altLang="de-DE" sz="4400" b="0" smtClean="0"/>
              <a:t/>
            </a:r>
            <a:br>
              <a:rPr lang="de-DE" altLang="de-DE" sz="4400" b="0" smtClean="0"/>
            </a:br>
            <a:r>
              <a:rPr lang="de-DE" altLang="de-DE" sz="4400" b="0" smtClean="0">
                <a:solidFill>
                  <a:schemeClr val="tx1"/>
                </a:solidFill>
              </a:rPr>
              <a:t>Steven Hayes</a:t>
            </a:r>
            <a:br>
              <a:rPr lang="de-DE" altLang="de-DE" sz="4400" b="0" smtClean="0">
                <a:solidFill>
                  <a:schemeClr val="tx1"/>
                </a:solidFill>
              </a:rPr>
            </a:br>
            <a:r>
              <a:rPr lang="de-DE" altLang="de-DE" sz="3200" b="0" smtClean="0">
                <a:solidFill>
                  <a:schemeClr val="tx1"/>
                </a:solidFill>
              </a:rPr>
              <a:t>„let it be“</a:t>
            </a:r>
            <a:br>
              <a:rPr lang="de-DE" altLang="de-DE" sz="3200" b="0" smtClean="0">
                <a:solidFill>
                  <a:schemeClr val="tx1"/>
                </a:solidFill>
              </a:rPr>
            </a:br>
            <a:r>
              <a:rPr lang="de-CH" altLang="de-DE" sz="3200" b="0" smtClean="0"/>
              <a:t>L        «lass es geschehen»</a:t>
            </a:r>
            <a:endParaRPr lang="de-DE" altLang="de-DE" sz="3200" b="0" smtClean="0">
              <a:solidFill>
                <a:schemeClr val="tx1"/>
              </a:solidFill>
            </a:endParaRPr>
          </a:p>
        </p:txBody>
      </p:sp>
      <p:pic>
        <p:nvPicPr>
          <p:cNvPr id="121859" name="Picture 2" descr="Dr. Steven Hay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141663"/>
            <a:ext cx="21240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562048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el 1"/>
          <p:cNvSpPr>
            <a:spLocks noGrp="1"/>
          </p:cNvSpPr>
          <p:nvPr>
            <p:ph type="title"/>
          </p:nvPr>
        </p:nvSpPr>
        <p:spPr>
          <a:xfrm>
            <a:off x="685800" y="609600"/>
            <a:ext cx="7772400" cy="5248275"/>
          </a:xfrm>
        </p:spPr>
        <p:txBody>
          <a:bodyPr/>
          <a:lstStyle/>
          <a:p>
            <a:r>
              <a:rPr lang="de-DE" altLang="de-DE" sz="3200" dirty="0" smtClean="0"/>
              <a:t>Ziel der CBT:</a:t>
            </a:r>
            <a:br>
              <a:rPr lang="de-DE" altLang="de-DE" sz="3200" dirty="0" smtClean="0"/>
            </a:br>
            <a:r>
              <a:rPr lang="de-DE" altLang="de-DE" sz="2800" b="0" dirty="0" smtClean="0"/>
              <a:t>Überzeugung von Einflussnahme auf die Schmerzen </a:t>
            </a:r>
            <a:br>
              <a:rPr lang="de-DE" altLang="de-DE" sz="2800" b="0" dirty="0" smtClean="0"/>
            </a:br>
            <a:r>
              <a:rPr lang="de-DE" altLang="de-DE" sz="2800" b="0" dirty="0" smtClean="0"/>
              <a:t>(Selbstwirksamkeit und Kontrolle) führt zu einer Schmerzreduktion.</a:t>
            </a:r>
            <a:br>
              <a:rPr lang="de-DE" altLang="de-DE" sz="2800" b="0" dirty="0" smtClean="0"/>
            </a:br>
            <a:r>
              <a:rPr lang="de-DE" altLang="de-DE" sz="2800" b="0" dirty="0" smtClean="0"/>
              <a:t/>
            </a:r>
            <a:br>
              <a:rPr lang="de-DE" altLang="de-DE" sz="2800" b="0" dirty="0" smtClean="0"/>
            </a:br>
            <a:r>
              <a:rPr lang="de-DE" altLang="de-DE" sz="2800" b="0" dirty="0" smtClean="0">
                <a:solidFill>
                  <a:schemeClr val="tx1"/>
                </a:solidFill>
              </a:rPr>
              <a:t>Was ist, wenn dies nicht hilfreich ist, sondern zu noch mehr Druck führt?</a:t>
            </a:r>
            <a:br>
              <a:rPr lang="de-DE" altLang="de-DE" sz="2800" b="0" dirty="0" smtClean="0">
                <a:solidFill>
                  <a:schemeClr val="tx1"/>
                </a:solidFill>
              </a:rPr>
            </a:br>
            <a:r>
              <a:rPr lang="de-DE" altLang="de-DE" sz="2800" b="0" dirty="0" smtClean="0">
                <a:solidFill>
                  <a:schemeClr val="tx1"/>
                </a:solidFill>
              </a:rPr>
              <a:t> </a:t>
            </a:r>
            <a:br>
              <a:rPr lang="de-DE" altLang="de-DE" sz="2800" b="0" dirty="0" smtClean="0">
                <a:solidFill>
                  <a:schemeClr val="tx1"/>
                </a:solidFill>
              </a:rPr>
            </a:br>
            <a:r>
              <a:rPr lang="de-DE" altLang="de-DE" sz="2800" b="0" dirty="0" smtClean="0">
                <a:solidFill>
                  <a:schemeClr val="tx1"/>
                </a:solidFill>
              </a:rPr>
              <a:t>Akzeptanz der momentanen Situation?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96993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914400" y="381000"/>
            <a:ext cx="7772400" cy="960438"/>
          </a:xfrm>
          <a:noFill/>
        </p:spPr>
        <p:txBody>
          <a:bodyPr/>
          <a:lstStyle/>
          <a:p>
            <a:r>
              <a:rPr lang="de-DE" altLang="de-DE" sz="2800" b="0" smtClean="0"/>
              <a:t>Steigerung der Entspannungsfähigkeit</a:t>
            </a:r>
          </a:p>
        </p:txBody>
      </p:sp>
      <p:pic>
        <p:nvPicPr>
          <p:cNvPr id="101379" name="Picture 3" descr="Entspannung"/>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524000"/>
            <a:ext cx="3651250" cy="5105400"/>
          </a:xfrm>
          <a:noFill/>
        </p:spPr>
      </p:pic>
      <p:sp>
        <p:nvSpPr>
          <p:cNvPr id="101380" name="Rectangle 4"/>
          <p:cNvSpPr>
            <a:spLocks noChangeArrowheads="1"/>
          </p:cNvSpPr>
          <p:nvPr/>
        </p:nvSpPr>
        <p:spPr bwMode="auto">
          <a:xfrm>
            <a:off x="4114800" y="1905000"/>
            <a:ext cx="44958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fontAlgn="base">
              <a:lnSpc>
                <a:spcPct val="130000"/>
              </a:lnSpc>
              <a:spcBef>
                <a:spcPct val="50000"/>
              </a:spcBef>
              <a:spcAft>
                <a:spcPct val="0"/>
              </a:spcAft>
              <a:buClr>
                <a:srgbClr val="CCCCFF"/>
              </a:buClr>
              <a:buSzPct val="75000"/>
              <a:buFont typeface="Wingdings" pitchFamily="2" charset="2"/>
              <a:buNone/>
            </a:pPr>
            <a:r>
              <a:rPr lang="de-DE" altLang="de-DE" sz="2000">
                <a:solidFill>
                  <a:srgbClr val="000000"/>
                </a:solidFill>
              </a:rPr>
              <a:t>... zur Steigerung des </a:t>
            </a:r>
            <a:r>
              <a:rPr lang="de-DE" altLang="de-DE" sz="2000">
                <a:solidFill>
                  <a:srgbClr val="FF3300"/>
                </a:solidFill>
              </a:rPr>
              <a:t>Selbstwirksamkeitserlebens</a:t>
            </a:r>
            <a:r>
              <a:rPr lang="de-DE" altLang="de-DE" sz="2000">
                <a:solidFill>
                  <a:srgbClr val="000000"/>
                </a:solidFill>
              </a:rPr>
              <a:t> und             zur </a:t>
            </a:r>
            <a:r>
              <a:rPr lang="de-DE" altLang="de-DE" sz="2000">
                <a:solidFill>
                  <a:srgbClr val="FF3300"/>
                </a:solidFill>
              </a:rPr>
              <a:t>Reduktion von Hilflosigkeit</a:t>
            </a:r>
          </a:p>
          <a:p>
            <a:pPr lvl="1" eaLnBrk="0" fontAlgn="base" hangingPunct="0">
              <a:lnSpc>
                <a:spcPct val="10000"/>
              </a:lnSpc>
              <a:spcBef>
                <a:spcPct val="50000"/>
              </a:spcBef>
              <a:spcAft>
                <a:spcPct val="0"/>
              </a:spcAft>
              <a:buClrTx/>
              <a:buFontTx/>
              <a:buNone/>
            </a:pPr>
            <a:endParaRPr lang="de-DE" altLang="de-DE" sz="2000">
              <a:solidFill>
                <a:srgbClr val="00CC99"/>
              </a:solidFill>
            </a:endParaRPr>
          </a:p>
          <a:p>
            <a:pPr eaLnBrk="0" fontAlgn="base" hangingPunct="0">
              <a:lnSpc>
                <a:spcPct val="130000"/>
              </a:lnSpc>
              <a:spcBef>
                <a:spcPct val="50000"/>
              </a:spcBef>
              <a:spcAft>
                <a:spcPct val="0"/>
              </a:spcAft>
              <a:buClrTx/>
              <a:buFontTx/>
              <a:buNone/>
            </a:pPr>
            <a:r>
              <a:rPr lang="de-DE" altLang="de-DE" sz="2000">
                <a:solidFill>
                  <a:srgbClr val="000000"/>
                </a:solidFill>
                <a:sym typeface="Symbol" pitchFamily="18" charset="2"/>
              </a:rPr>
              <a:t> d</a:t>
            </a:r>
            <a:r>
              <a:rPr lang="de-DE" altLang="de-DE" sz="2000">
                <a:solidFill>
                  <a:srgbClr val="000000"/>
                </a:solidFill>
              </a:rPr>
              <a:t>urch </a:t>
            </a:r>
            <a:r>
              <a:rPr lang="en-US" altLang="de-DE" sz="2000">
                <a:solidFill>
                  <a:srgbClr val="000000"/>
                </a:solidFill>
              </a:rPr>
              <a:t>Einüben einer </a:t>
            </a:r>
            <a:r>
              <a:rPr lang="en-US" altLang="de-DE" sz="2000">
                <a:solidFill>
                  <a:srgbClr val="FF3300"/>
                </a:solidFill>
              </a:rPr>
              <a:t>konditionierten Entspannungsreaktion</a:t>
            </a:r>
            <a:r>
              <a:rPr lang="en-US" altLang="de-DE" sz="2000">
                <a:solidFill>
                  <a:srgbClr val="000000"/>
                </a:solidFill>
              </a:rPr>
              <a:t>, die bei Schmerz- oder Symptomverstärkung systematisch eingesetzt werden kann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936137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a:xfrm>
            <a:off x="685800" y="609600"/>
            <a:ext cx="7772400" cy="819150"/>
          </a:xfrm>
        </p:spPr>
        <p:txBody>
          <a:bodyPr/>
          <a:lstStyle/>
          <a:p>
            <a:r>
              <a:rPr lang="de-DE" altLang="de-DE" sz="2800" b="0" smtClean="0"/>
              <a:t>Schmerzbewältigung vs. Akzeptanz</a:t>
            </a:r>
            <a:br>
              <a:rPr lang="de-DE" altLang="de-DE" sz="2800" b="0" smtClean="0"/>
            </a:br>
            <a:r>
              <a:rPr lang="de-DE" altLang="de-DE" sz="2800" b="0" smtClean="0"/>
              <a:t>Gegensätze oder Ergänzung</a:t>
            </a:r>
          </a:p>
        </p:txBody>
      </p:sp>
      <p:sp>
        <p:nvSpPr>
          <p:cNvPr id="124931" name="Inhaltsplatzhalter 2"/>
          <p:cNvSpPr>
            <a:spLocks noGrp="1"/>
          </p:cNvSpPr>
          <p:nvPr>
            <p:ph idx="1"/>
          </p:nvPr>
        </p:nvSpPr>
        <p:spPr>
          <a:xfrm>
            <a:off x="685800" y="1571625"/>
            <a:ext cx="7772400" cy="5072063"/>
          </a:xfrm>
        </p:spPr>
        <p:txBody>
          <a:bodyPr/>
          <a:lstStyle/>
          <a:p>
            <a:r>
              <a:rPr lang="de-DE" altLang="de-DE" sz="2000" smtClean="0">
                <a:solidFill>
                  <a:srgbClr val="FF0000"/>
                </a:solidFill>
              </a:rPr>
              <a:t>CBT bei chronischen Schmerzen gut belegt: </a:t>
            </a:r>
          </a:p>
          <a:p>
            <a:pPr lvl="1"/>
            <a:r>
              <a:rPr lang="de-DE" altLang="de-DE" sz="1800" smtClean="0"/>
              <a:t>steigert die Selbstwirksamkeit</a:t>
            </a:r>
          </a:p>
          <a:p>
            <a:r>
              <a:rPr lang="de-DE" altLang="de-DE" sz="2000" smtClean="0">
                <a:solidFill>
                  <a:srgbClr val="FF0000"/>
                </a:solidFill>
              </a:rPr>
              <a:t>Schmerzbewältigungstraining - KRITIK</a:t>
            </a:r>
          </a:p>
          <a:p>
            <a:pPr lvl="1"/>
            <a:r>
              <a:rPr lang="de-DE" altLang="de-DE" sz="1800" smtClean="0"/>
              <a:t>Klingt wie ein Werbeslogan</a:t>
            </a:r>
          </a:p>
          <a:p>
            <a:pPr lvl="1"/>
            <a:r>
              <a:rPr lang="de-DE" altLang="de-DE" sz="1800" smtClean="0"/>
              <a:t>Verspricht viel – Schmerzfreiheit</a:t>
            </a:r>
          </a:p>
          <a:p>
            <a:pPr lvl="1"/>
            <a:r>
              <a:rPr lang="de-DE" altLang="de-DE" sz="1800" smtClean="0"/>
              <a:t>Überbetonung eigener Verantwortlichkeit („positive Gedanken“)</a:t>
            </a:r>
          </a:p>
          <a:p>
            <a:pPr lvl="1"/>
            <a:r>
              <a:rPr lang="de-DE" altLang="de-DE" sz="1800" smtClean="0"/>
              <a:t>Misserfolge werden auf die eigene Person attribuiert </a:t>
            </a:r>
            <a:r>
              <a:rPr lang="de-DE" altLang="de-DE" sz="1800" smtClean="0">
                <a:sym typeface="Wingdings" pitchFamily="2" charset="2"/>
              </a:rPr>
              <a:t> Frustration und Zunahme der Hilflosigkeit</a:t>
            </a:r>
          </a:p>
          <a:p>
            <a:pPr lvl="1"/>
            <a:r>
              <a:rPr lang="de-DE" altLang="de-DE" sz="1800" smtClean="0">
                <a:sym typeface="Wingdings" pitchFamily="2" charset="2"/>
              </a:rPr>
              <a:t>Druck vom Therapeuten</a:t>
            </a:r>
          </a:p>
          <a:p>
            <a:pPr lvl="1"/>
            <a:r>
              <a:rPr lang="de-DE" altLang="de-DE" sz="1800" smtClean="0">
                <a:sym typeface="Wingdings" pitchFamily="2" charset="2"/>
              </a:rPr>
              <a:t>Druck von der Umwelt („Wieso hilft es nicht?“)</a:t>
            </a:r>
          </a:p>
          <a:p>
            <a:pPr lvl="1"/>
            <a:r>
              <a:rPr lang="de-DE" altLang="de-DE" sz="1800" smtClean="0">
                <a:sym typeface="Wingdings" pitchFamily="2" charset="2"/>
              </a:rPr>
              <a:t>Wichtige andere Gefühle (z.B. Trauer) werden nicht ausreichend bearbeitet</a:t>
            </a:r>
          </a:p>
          <a:p>
            <a:pPr lvl="1"/>
            <a:r>
              <a:rPr lang="de-DE" altLang="de-DE" sz="1800" smtClean="0">
                <a:sym typeface="Wingdings" pitchFamily="2" charset="2"/>
              </a:rPr>
              <a:t>Fokus Schmerz – andere Bereiche gehen verloren</a:t>
            </a:r>
            <a:endParaRPr lang="de-DE" altLang="de-DE" sz="1800" smtClean="0"/>
          </a:p>
          <a:p>
            <a:r>
              <a:rPr lang="de-DE" altLang="de-DE" sz="2000" smtClean="0">
                <a:solidFill>
                  <a:srgbClr val="FF0000"/>
                </a:solidFill>
              </a:rPr>
              <a:t>Medien / Pharmaindustrie:</a:t>
            </a:r>
          </a:p>
          <a:p>
            <a:pPr lvl="1"/>
            <a:r>
              <a:rPr lang="de-DE" altLang="de-DE" sz="1800" smtClean="0">
                <a:sym typeface="Wingdings" pitchFamily="2" charset="2"/>
              </a:rPr>
              <a:t></a:t>
            </a:r>
            <a:r>
              <a:rPr lang="de-DE" altLang="de-DE" sz="1800" smtClean="0"/>
              <a:t>Schmerzfreiheit ist für jeden Pat. möglich.</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84522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de-CH" altLang="de-DE" b="0" smtClean="0"/>
              <a:t>Ziele der ACT</a:t>
            </a:r>
          </a:p>
        </p:txBody>
      </p:sp>
      <p:sp>
        <p:nvSpPr>
          <p:cNvPr id="125955" name="Rectangle 3"/>
          <p:cNvSpPr>
            <a:spLocks noGrp="1" noChangeArrowheads="1"/>
          </p:cNvSpPr>
          <p:nvPr>
            <p:ph type="body" idx="1"/>
          </p:nvPr>
        </p:nvSpPr>
        <p:spPr>
          <a:xfrm>
            <a:off x="685800" y="1628775"/>
            <a:ext cx="7772400" cy="4467225"/>
          </a:xfrm>
        </p:spPr>
        <p:txBody>
          <a:bodyPr/>
          <a:lstStyle/>
          <a:p>
            <a:pPr lvl="1"/>
            <a:r>
              <a:rPr lang="de-CH" altLang="de-DE" sz="2400" dirty="0" smtClean="0"/>
              <a:t>„Menschen leiden, wenn sie mit ihrem eigenen Erleben kämpfen“</a:t>
            </a:r>
          </a:p>
          <a:p>
            <a:r>
              <a:rPr lang="de-CH" altLang="de-DE" sz="2800" dirty="0" smtClean="0"/>
              <a:t>Ziele der ACT: </a:t>
            </a:r>
          </a:p>
          <a:p>
            <a:pPr lvl="1"/>
            <a:r>
              <a:rPr lang="de-CH" altLang="de-DE" sz="2400" dirty="0" smtClean="0"/>
              <a:t>dem </a:t>
            </a:r>
            <a:r>
              <a:rPr lang="de-CH" altLang="de-DE" sz="2400" dirty="0" err="1" smtClean="0"/>
              <a:t>Schmerzpat</a:t>
            </a:r>
            <a:r>
              <a:rPr lang="de-CH" altLang="de-DE" sz="2400" dirty="0" smtClean="0"/>
              <a:t>. dabei helfen, mit Schmerzen ein „reiches“ und «sinnvolles» Leben zu führen</a:t>
            </a:r>
          </a:p>
          <a:p>
            <a:pPr lvl="1"/>
            <a:r>
              <a:rPr lang="de-CH" altLang="de-DE" sz="2400" dirty="0" smtClean="0"/>
              <a:t>Dabei geht man von den individuellen Werten und Richtungszielen des Pat. aus</a:t>
            </a:r>
          </a:p>
          <a:p>
            <a:pPr lvl="1"/>
            <a:r>
              <a:rPr lang="de-CH" altLang="de-DE" sz="2400" dirty="0" smtClean="0"/>
              <a:t>Es geht nicht um Schmerzreduktion!!!!</a:t>
            </a:r>
          </a:p>
          <a:p>
            <a:r>
              <a:rPr lang="de-CH" altLang="de-DE" sz="2400" dirty="0" smtClean="0">
                <a:solidFill>
                  <a:srgbClr val="FF0000"/>
                </a:solidFill>
              </a:rPr>
              <a:t>Vorsicht:</a:t>
            </a:r>
            <a:r>
              <a:rPr lang="de-CH" altLang="de-DE" sz="2400" dirty="0" smtClean="0"/>
              <a:t> auch diese Ziele können viel Druck beim Pat. erzeugen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068217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188640"/>
            <a:ext cx="7488832" cy="738664"/>
          </a:xfrm>
          <a:prstGeom prst="rect">
            <a:avLst/>
          </a:prstGeom>
          <a:noFill/>
        </p:spPr>
        <p:txBody>
          <a:bodyPr wrap="square" rtlCol="0">
            <a:spAutoFit/>
          </a:bodyPr>
          <a:lstStyle/>
          <a:p>
            <a:pPr algn="ctr"/>
            <a:r>
              <a:rPr lang="de-CH" sz="2400" dirty="0" smtClean="0">
                <a:solidFill>
                  <a:srgbClr val="FF0000"/>
                </a:solidFill>
              </a:rPr>
              <a:t>Psychische Flexibilität</a:t>
            </a:r>
          </a:p>
          <a:p>
            <a:pPr algn="ctr"/>
            <a:r>
              <a:rPr lang="de-CH" dirty="0" smtClean="0"/>
              <a:t>Die 6 therapeutischen Module des ACT</a:t>
            </a:r>
            <a:endParaRPr lang="de-CH" dirty="0"/>
          </a:p>
        </p:txBody>
      </p:sp>
      <p:pic>
        <p:nvPicPr>
          <p:cNvPr id="7170" name="Picture 2" descr="Bildergebnis für psychische Flexibilitä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111193" cy="533339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932040" y="1611360"/>
            <a:ext cx="1512168" cy="338554"/>
          </a:xfrm>
          <a:prstGeom prst="rect">
            <a:avLst/>
          </a:prstGeom>
          <a:noFill/>
        </p:spPr>
        <p:txBody>
          <a:bodyPr wrap="square" rtlCol="0">
            <a:spAutoFit/>
          </a:bodyPr>
          <a:lstStyle/>
          <a:p>
            <a:r>
              <a:rPr lang="de-CH" sz="1600" dirty="0" smtClean="0"/>
              <a:t>Achtsamkeit</a:t>
            </a:r>
            <a:endParaRPr lang="de-CH" sz="1600" dirty="0"/>
          </a:p>
        </p:txBody>
      </p:sp>
      <p:sp>
        <p:nvSpPr>
          <p:cNvPr id="5" name="Textfeld 4"/>
          <p:cNvSpPr txBox="1"/>
          <p:nvPr/>
        </p:nvSpPr>
        <p:spPr>
          <a:xfrm>
            <a:off x="323528" y="3119609"/>
            <a:ext cx="1296144" cy="338554"/>
          </a:xfrm>
          <a:prstGeom prst="rect">
            <a:avLst/>
          </a:prstGeom>
          <a:noFill/>
        </p:spPr>
        <p:txBody>
          <a:bodyPr wrap="square" rtlCol="0">
            <a:spAutoFit/>
          </a:bodyPr>
          <a:lstStyle/>
          <a:p>
            <a:r>
              <a:rPr lang="de-CH" sz="1600" dirty="0" smtClean="0"/>
              <a:t>Akzeptanz</a:t>
            </a:r>
            <a:endParaRPr lang="de-CH" sz="1600" dirty="0"/>
          </a:p>
        </p:txBody>
      </p:sp>
      <p:sp>
        <p:nvSpPr>
          <p:cNvPr id="6" name="Textfeld 5"/>
          <p:cNvSpPr txBox="1"/>
          <p:nvPr/>
        </p:nvSpPr>
        <p:spPr>
          <a:xfrm>
            <a:off x="179512" y="5013176"/>
            <a:ext cx="2088232" cy="338554"/>
          </a:xfrm>
          <a:prstGeom prst="rect">
            <a:avLst/>
          </a:prstGeom>
          <a:noFill/>
        </p:spPr>
        <p:txBody>
          <a:bodyPr wrap="square" rtlCol="0">
            <a:spAutoFit/>
          </a:bodyPr>
          <a:lstStyle/>
          <a:p>
            <a:r>
              <a:rPr lang="de-CH" sz="1600" dirty="0" smtClean="0"/>
              <a:t>Kognitive </a:t>
            </a:r>
            <a:r>
              <a:rPr lang="de-CH" sz="1600" dirty="0" err="1" smtClean="0"/>
              <a:t>Defusion</a:t>
            </a:r>
            <a:endParaRPr lang="de-CH" sz="1600" dirty="0"/>
          </a:p>
        </p:txBody>
      </p:sp>
      <p:sp>
        <p:nvSpPr>
          <p:cNvPr id="7" name="Textfeld 6"/>
          <p:cNvSpPr txBox="1"/>
          <p:nvPr/>
        </p:nvSpPr>
        <p:spPr>
          <a:xfrm>
            <a:off x="7164288" y="2852936"/>
            <a:ext cx="1979712" cy="338554"/>
          </a:xfrm>
          <a:prstGeom prst="rect">
            <a:avLst/>
          </a:prstGeom>
          <a:noFill/>
        </p:spPr>
        <p:txBody>
          <a:bodyPr wrap="square" rtlCol="0">
            <a:spAutoFit/>
          </a:bodyPr>
          <a:lstStyle/>
          <a:p>
            <a:r>
              <a:rPr lang="de-CH" sz="1600" dirty="0" smtClean="0"/>
              <a:t>Werteorientierung</a:t>
            </a:r>
            <a:endParaRPr lang="de-CH" sz="1600" dirty="0"/>
          </a:p>
        </p:txBody>
      </p:sp>
      <p:sp>
        <p:nvSpPr>
          <p:cNvPr id="8" name="Textfeld 7"/>
          <p:cNvSpPr txBox="1"/>
          <p:nvPr/>
        </p:nvSpPr>
        <p:spPr>
          <a:xfrm>
            <a:off x="7164288" y="4797152"/>
            <a:ext cx="1872208" cy="584775"/>
          </a:xfrm>
          <a:prstGeom prst="rect">
            <a:avLst/>
          </a:prstGeom>
          <a:noFill/>
        </p:spPr>
        <p:txBody>
          <a:bodyPr wrap="square" rtlCol="0">
            <a:spAutoFit/>
          </a:bodyPr>
          <a:lstStyle/>
          <a:p>
            <a:r>
              <a:rPr lang="de-CH" sz="1600" dirty="0" smtClean="0"/>
              <a:t>Engagiertes Handeln</a:t>
            </a:r>
            <a:endParaRPr lang="de-CH" sz="1600" dirty="0"/>
          </a:p>
        </p:txBody>
      </p:sp>
      <p:sp>
        <p:nvSpPr>
          <p:cNvPr id="9" name="Textfeld 8"/>
          <p:cNvSpPr txBox="1"/>
          <p:nvPr/>
        </p:nvSpPr>
        <p:spPr>
          <a:xfrm>
            <a:off x="4901698" y="6277956"/>
            <a:ext cx="1974558" cy="338554"/>
          </a:xfrm>
          <a:prstGeom prst="rect">
            <a:avLst/>
          </a:prstGeom>
          <a:noFill/>
        </p:spPr>
        <p:txBody>
          <a:bodyPr wrap="square" rtlCol="0">
            <a:spAutoFit/>
          </a:bodyPr>
          <a:lstStyle/>
          <a:p>
            <a:r>
              <a:rPr lang="de-CH" sz="1600" dirty="0" smtClean="0"/>
              <a:t>Selbst als Kontext</a:t>
            </a:r>
            <a:endParaRPr lang="de-CH" sz="1600" dirty="0"/>
          </a:p>
        </p:txBody>
      </p:sp>
      <p:sp>
        <p:nvSpPr>
          <p:cNvPr id="10" name="Fußzeilenplatzhalter 9"/>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054077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379240"/>
          </a:xfrm>
        </p:spPr>
        <p:txBody>
          <a:bodyPr/>
          <a:lstStyle/>
          <a:p>
            <a:r>
              <a:rPr lang="de-DE" sz="2800" b="0" dirty="0" smtClean="0"/>
              <a:t>Wofür ist Flexibilität sinnvoll?</a:t>
            </a:r>
            <a:br>
              <a:rPr lang="de-DE" sz="2800" b="0" dirty="0" smtClean="0"/>
            </a:br>
            <a:r>
              <a:rPr lang="de-DE" sz="2800" b="0" dirty="0" smtClean="0"/>
              <a:t>Übung: „Stehen Sie sicher und stabil!“</a:t>
            </a:r>
            <a:br>
              <a:rPr lang="de-DE" sz="2800" b="0" dirty="0" smtClean="0"/>
            </a:br>
            <a:r>
              <a:rPr lang="de-DE" sz="2800" b="0" dirty="0" smtClean="0"/>
              <a:t>in der 2-er Gruppe</a:t>
            </a:r>
            <a:endParaRPr lang="de-DE" sz="2800" b="0" dirty="0"/>
          </a:p>
        </p:txBody>
      </p:sp>
      <p:sp>
        <p:nvSpPr>
          <p:cNvPr id="3" name="Inhaltsplatzhalter 2"/>
          <p:cNvSpPr>
            <a:spLocks noGrp="1"/>
          </p:cNvSpPr>
          <p:nvPr>
            <p:ph idx="1"/>
          </p:nvPr>
        </p:nvSpPr>
        <p:spPr>
          <a:xfrm>
            <a:off x="685800" y="2132856"/>
            <a:ext cx="7772400" cy="4392488"/>
          </a:xfrm>
        </p:spPr>
        <p:txBody>
          <a:bodyPr/>
          <a:lstStyle/>
          <a:p>
            <a:r>
              <a:rPr lang="de-DE" sz="2400" dirty="0" smtClean="0"/>
              <a:t>Rollenverteilung: Therapeut / Patient</a:t>
            </a:r>
          </a:p>
          <a:p>
            <a:r>
              <a:rPr lang="de-DE" sz="2400" dirty="0" smtClean="0"/>
              <a:t>Aufforderung an den Pat.: „Stellen Sie sich einmal möglichst sicher und stabil hin“</a:t>
            </a:r>
          </a:p>
          <a:p>
            <a:r>
              <a:rPr lang="de-DE" sz="2400" dirty="0" smtClean="0"/>
              <a:t>Therapeut bittet um Erlaubnis den Pat. zu berühren. </a:t>
            </a:r>
            <a:r>
              <a:rPr lang="de-DE" sz="2400" dirty="0" err="1" smtClean="0"/>
              <a:t>Anschliessend</a:t>
            </a:r>
            <a:r>
              <a:rPr lang="de-DE" sz="2400" dirty="0" smtClean="0"/>
              <a:t> ihn an den Schultern in verschiedene Richtungen bewegen.</a:t>
            </a:r>
          </a:p>
          <a:p>
            <a:r>
              <a:rPr lang="de-DE" sz="2400" dirty="0" smtClean="0"/>
              <a:t>Erfahrungsorientiert herausarbeiten, dass am Sichersten und Stabilsten das Bewegen um einen Mittelpunkt herum ist und dass das ganz feste, starre Stehen die </a:t>
            </a:r>
            <a:r>
              <a:rPr lang="de-DE" sz="2400" dirty="0" err="1" smtClean="0"/>
              <a:t>grösste</a:t>
            </a:r>
            <a:r>
              <a:rPr lang="de-DE" sz="2400" dirty="0" smtClean="0"/>
              <a:t> Gefahr des Umkippens ist</a:t>
            </a:r>
          </a:p>
          <a:p>
            <a:endParaRPr lang="de-DE" sz="2400" dirty="0"/>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08916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44307" y="-568043"/>
            <a:ext cx="5759441" cy="784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64144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p:cNvSpPr>
            <a:spLocks noGrp="1"/>
          </p:cNvSpPr>
          <p:nvPr>
            <p:ph type="title"/>
          </p:nvPr>
        </p:nvSpPr>
        <p:spPr/>
        <p:txBody>
          <a:bodyPr/>
          <a:lstStyle/>
          <a:p>
            <a:r>
              <a:rPr lang="de-CH" altLang="de-DE" sz="3200" b="0" smtClean="0"/>
              <a:t>ACT beinhaltet viele kleine Übungen</a:t>
            </a:r>
          </a:p>
        </p:txBody>
      </p:sp>
      <p:sp>
        <p:nvSpPr>
          <p:cNvPr id="128003" name="Inhaltsplatzhalter 2"/>
          <p:cNvSpPr>
            <a:spLocks noGrp="1"/>
          </p:cNvSpPr>
          <p:nvPr>
            <p:ph idx="1"/>
          </p:nvPr>
        </p:nvSpPr>
        <p:spPr/>
        <p:txBody>
          <a:bodyPr/>
          <a:lstStyle/>
          <a:p>
            <a:r>
              <a:rPr lang="de-CH" altLang="de-DE" sz="2400" smtClean="0">
                <a:solidFill>
                  <a:srgbClr val="FF0000"/>
                </a:solidFill>
              </a:rPr>
              <a:t>Wie können wir diese am Besten in die Therapie einführen?</a:t>
            </a:r>
          </a:p>
          <a:p>
            <a:pPr lvl="1"/>
            <a:r>
              <a:rPr lang="de-CH" altLang="de-DE" sz="2400" smtClean="0"/>
              <a:t>Einfach tun! Nicht viel reden!</a:t>
            </a:r>
          </a:p>
          <a:p>
            <a:pPr lvl="1"/>
            <a:r>
              <a:rPr lang="de-CH" altLang="de-DE" sz="2400" smtClean="0"/>
              <a:t>«ich möchte gerne eine kleine Übung mit Ihnen machen. Es ist nichts schlimmes. Wir schauen, ob Sie was damit anfangen können. Wenn Sie mit einer Übung nichts anfangen können, suchen wir etwas anderes.»</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02712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p:nvPr>
        </p:nvSpPr>
        <p:spPr/>
        <p:txBody>
          <a:bodyPr/>
          <a:lstStyle/>
          <a:p>
            <a:r>
              <a:rPr lang="de-DE" altLang="de-DE" b="0" smtClean="0"/>
              <a:t>Fokussierungsübung</a:t>
            </a:r>
          </a:p>
        </p:txBody>
      </p:sp>
      <p:sp>
        <p:nvSpPr>
          <p:cNvPr id="130051" name="Inhaltsplatzhalter 2"/>
          <p:cNvSpPr>
            <a:spLocks noGrp="1"/>
          </p:cNvSpPr>
          <p:nvPr>
            <p:ph idx="1"/>
          </p:nvPr>
        </p:nvSpPr>
        <p:spPr>
          <a:xfrm>
            <a:off x="685800" y="1643063"/>
            <a:ext cx="7772400" cy="4452937"/>
          </a:xfrm>
        </p:spPr>
        <p:txBody>
          <a:bodyPr/>
          <a:lstStyle/>
          <a:p>
            <a:r>
              <a:rPr lang="de-DE" altLang="de-DE" sz="2400" smtClean="0"/>
              <a:t>Im stehen Zeigefinger Fokussieren</a:t>
            </a:r>
          </a:p>
          <a:p>
            <a:pPr lvl="1"/>
            <a:r>
              <a:rPr lang="de-DE" altLang="de-DE" sz="2000" smtClean="0"/>
              <a:t>Scharfstellen, Fingerkuppe, Nagel, Fingerabdruck beobachten</a:t>
            </a:r>
          </a:p>
          <a:p>
            <a:r>
              <a:rPr lang="de-DE" altLang="de-DE" sz="2400" smtClean="0"/>
              <a:t>Im Raum herumlaufen und dabei den Zeigefinger fokussieren und scharfgestellt halten</a:t>
            </a:r>
          </a:p>
          <a:p>
            <a:r>
              <a:rPr lang="de-DE" altLang="de-DE" sz="2400" smtClean="0"/>
              <a:t>Danach Hintergrund scharfstellen bei gehobener Zeigefinger und weiter im Raum herumlaufen</a:t>
            </a:r>
          </a:p>
          <a:p>
            <a:r>
              <a:rPr lang="de-DE" altLang="de-DE" sz="2400" smtClean="0">
                <a:sym typeface="Wingdings" pitchFamily="2" charset="2"/>
              </a:rPr>
              <a:t>“wenn ich den Finger fokussiere, sehe ich nicht, was noch wichtig ist“</a:t>
            </a:r>
            <a:endParaRPr lang="de-DE" altLang="de-DE" sz="240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656864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8"/>
          <p:cNvSpPr>
            <a:spLocks noGrp="1"/>
          </p:cNvSpPr>
          <p:nvPr>
            <p:ph type="title"/>
          </p:nvPr>
        </p:nvSpPr>
        <p:spPr/>
        <p:txBody>
          <a:bodyPr/>
          <a:lstStyle/>
          <a:p>
            <a:r>
              <a:rPr lang="de-DE" altLang="de-DE" sz="2800" b="0" smtClean="0"/>
              <a:t>Umschalten von Autopiloten zur Achtsamkeit</a:t>
            </a:r>
          </a:p>
        </p:txBody>
      </p:sp>
      <p:sp>
        <p:nvSpPr>
          <p:cNvPr id="135171" name="Textplatzhalter 11"/>
          <p:cNvSpPr>
            <a:spLocks noGrp="1"/>
          </p:cNvSpPr>
          <p:nvPr>
            <p:ph type="body" idx="1"/>
          </p:nvPr>
        </p:nvSpPr>
        <p:spPr/>
        <p:txBody>
          <a:bodyPr/>
          <a:lstStyle/>
          <a:p>
            <a:r>
              <a:rPr lang="de-DE" altLang="de-DE" b="0" smtClean="0"/>
              <a:t>Autopilot</a:t>
            </a:r>
          </a:p>
        </p:txBody>
      </p:sp>
      <p:sp>
        <p:nvSpPr>
          <p:cNvPr id="135172" name="Textplatzhalter 13"/>
          <p:cNvSpPr>
            <a:spLocks noGrp="1"/>
          </p:cNvSpPr>
          <p:nvPr>
            <p:ph type="body" sz="quarter" idx="3"/>
          </p:nvPr>
        </p:nvSpPr>
        <p:spPr/>
        <p:txBody>
          <a:bodyPr/>
          <a:lstStyle/>
          <a:p>
            <a:r>
              <a:rPr lang="de-DE" altLang="de-DE" b="0" smtClean="0"/>
              <a:t>Achtsamkeit</a:t>
            </a:r>
          </a:p>
        </p:txBody>
      </p:sp>
      <p:pic>
        <p:nvPicPr>
          <p:cNvPr id="135173" name="Picture 2" descr="http://www.leben-lernen-lieben.de/images/500hoch/sonnenblume_500hoch.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86313" y="2214563"/>
            <a:ext cx="3224212" cy="3143250"/>
          </a:xfrm>
          <a:noFill/>
        </p:spPr>
      </p:pic>
      <p:pic>
        <p:nvPicPr>
          <p:cNvPr id="135174" name="Picture 4" descr="http://www.kuvih.de/Dateien/hamsterra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8625" y="2357438"/>
            <a:ext cx="4032250" cy="2500312"/>
          </a:xfrm>
          <a:noFill/>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039215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el 3"/>
          <p:cNvSpPr>
            <a:spLocks noGrp="1"/>
          </p:cNvSpPr>
          <p:nvPr>
            <p:ph type="title"/>
          </p:nvPr>
        </p:nvSpPr>
        <p:spPr>
          <a:xfrm>
            <a:off x="685800" y="609600"/>
            <a:ext cx="7772400" cy="5483225"/>
          </a:xfrm>
        </p:spPr>
        <p:txBody>
          <a:bodyPr/>
          <a:lstStyle/>
          <a:p>
            <a:r>
              <a:rPr lang="de-DE" altLang="de-DE" sz="3200" b="0" dirty="0" smtClean="0"/>
              <a:t>Erst wenn der Pat. beginnt zu spüren, dass sein Veränderungsplan kontraproduktiv ist, wird auf Akzeptanz und Bereitschaft anzunehmen als Alternative hingewiesen.</a:t>
            </a:r>
            <a:br>
              <a:rPr lang="de-DE" altLang="de-DE" sz="3200" b="0" dirty="0" smtClean="0"/>
            </a:br>
            <a:r>
              <a:rPr lang="de-DE" altLang="de-DE" sz="3200" b="0" dirty="0" smtClean="0"/>
              <a:t/>
            </a:r>
            <a:br>
              <a:rPr lang="de-DE" altLang="de-DE" sz="3200" b="0" dirty="0" smtClean="0"/>
            </a:br>
            <a:r>
              <a:rPr lang="de-DE" altLang="de-DE" sz="3200" b="0" dirty="0" smtClean="0">
                <a:solidFill>
                  <a:schemeClr val="tx1"/>
                </a:solidFill>
              </a:rPr>
              <a:t>Bezug zur kreativen Hoffnungslosigkeit herstellen!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061041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42913" y="549275"/>
            <a:ext cx="8243887" cy="868363"/>
          </a:xfrm>
        </p:spPr>
        <p:txBody>
          <a:bodyPr/>
          <a:lstStyle/>
          <a:p>
            <a:r>
              <a:rPr lang="de-CH" altLang="de-DE" sz="2800" b="0" dirty="0" smtClean="0"/>
              <a:t>Akzeptanz und Bereitschaft</a:t>
            </a:r>
            <a:br>
              <a:rPr lang="de-CH" altLang="de-DE" sz="2800" b="0" dirty="0" smtClean="0"/>
            </a:br>
            <a:r>
              <a:rPr lang="de-CH" altLang="de-DE" sz="2400" b="0" dirty="0" smtClean="0"/>
              <a:t>«annehmen, was geboten wird»</a:t>
            </a:r>
          </a:p>
        </p:txBody>
      </p:sp>
      <p:sp>
        <p:nvSpPr>
          <p:cNvPr id="133123" name="Rectangle 3"/>
          <p:cNvSpPr>
            <a:spLocks noGrp="1" noChangeArrowheads="1"/>
          </p:cNvSpPr>
          <p:nvPr>
            <p:ph type="body" idx="1"/>
          </p:nvPr>
        </p:nvSpPr>
        <p:spPr>
          <a:xfrm>
            <a:off x="685800" y="1557338"/>
            <a:ext cx="7772400" cy="4538662"/>
          </a:xfrm>
        </p:spPr>
        <p:txBody>
          <a:bodyPr/>
          <a:lstStyle/>
          <a:p>
            <a:pPr>
              <a:lnSpc>
                <a:spcPct val="90000"/>
              </a:lnSpc>
            </a:pPr>
            <a:r>
              <a:rPr lang="de-CH" altLang="de-DE" sz="2400" b="1" dirty="0" smtClean="0"/>
              <a:t>Akzeptanz</a:t>
            </a:r>
            <a:r>
              <a:rPr lang="de-CH" altLang="de-DE" sz="2400" dirty="0" smtClean="0"/>
              <a:t> bedeutet, bereit sein, unangenehme und schmerzliche innere Erlebnisse anzunehmen und vom Kampf gegen sie abzulassen. </a:t>
            </a:r>
          </a:p>
          <a:p>
            <a:pPr>
              <a:lnSpc>
                <a:spcPct val="90000"/>
              </a:lnSpc>
            </a:pPr>
            <a:r>
              <a:rPr lang="de-CH" altLang="de-DE" sz="2400" dirty="0" smtClean="0"/>
              <a:t>der Kampf gegen die eigenen Gefühle, Gedanken und körperlichen Empfindungen (Schmerzen) führt dazu, das Menschen das eigene Leben und die Dinge, die ihnen eigentlich wichtig sind, aus den Augen verlieren (Werte gehen verloren). </a:t>
            </a:r>
          </a:p>
          <a:p>
            <a:pPr>
              <a:lnSpc>
                <a:spcPct val="90000"/>
              </a:lnSpc>
            </a:pPr>
            <a:r>
              <a:rPr lang="de-CH" altLang="de-DE" sz="2400" dirty="0" smtClean="0"/>
              <a:t>dieser Kampf (Gegenteil von Akzeptanz) verwandelt den natürlichen Schmerz (Leid ist nicht vermeidbar), die Angst oder Traurigkeit in psychisches Leiden.</a:t>
            </a:r>
          </a:p>
          <a:p>
            <a:pPr>
              <a:lnSpc>
                <a:spcPct val="90000"/>
              </a:lnSpc>
            </a:pPr>
            <a:r>
              <a:rPr lang="de-CH" altLang="de-DE" sz="2400" dirty="0" smtClean="0"/>
              <a:t>Therapeutische Mittel: v.a. </a:t>
            </a:r>
            <a:r>
              <a:rPr lang="de-CH" altLang="de-DE" sz="2400" dirty="0" smtClean="0">
                <a:solidFill>
                  <a:srgbClr val="FF0000"/>
                </a:solidFill>
              </a:rPr>
              <a:t>Metaphern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41119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09600" y="2133600"/>
            <a:ext cx="7772400" cy="2735560"/>
          </a:xfrm>
        </p:spPr>
        <p:txBody>
          <a:bodyPr/>
          <a:lstStyle/>
          <a:p>
            <a:r>
              <a:rPr lang="de-DE" altLang="de-DE" b="0" dirty="0" smtClean="0"/>
              <a:t>Kognitive Therapie</a:t>
            </a:r>
            <a:br>
              <a:rPr lang="de-DE" altLang="de-DE" b="0" dirty="0" smtClean="0"/>
            </a:br>
            <a:r>
              <a:rPr lang="de-DE" altLang="de-DE" b="0" dirty="0" smtClean="0"/>
              <a:t/>
            </a:r>
            <a:br>
              <a:rPr lang="de-DE" altLang="de-DE" b="0" dirty="0" smtClean="0"/>
            </a:br>
            <a:r>
              <a:rPr lang="de-DE" altLang="de-DE" sz="2400" b="0" dirty="0" smtClean="0">
                <a:solidFill>
                  <a:schemeClr val="tx1"/>
                </a:solidFill>
              </a:rPr>
              <a:t>Die Psychotherapie wird nur dann zu einer wesentlichen Veränderung führen, wenn der Pat. sich bereits in der Phase der Veränderung befindet!</a:t>
            </a:r>
            <a:endParaRPr lang="de-DE" altLang="de-DE" b="0" dirty="0" smtClean="0">
              <a:solidFill>
                <a:schemeClr val="tx1"/>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221275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el 1"/>
          <p:cNvSpPr>
            <a:spLocks noGrp="1"/>
          </p:cNvSpPr>
          <p:nvPr>
            <p:ph type="title"/>
          </p:nvPr>
        </p:nvSpPr>
        <p:spPr>
          <a:xfrm>
            <a:off x="650875" y="404813"/>
            <a:ext cx="7772400" cy="1450975"/>
          </a:xfrm>
        </p:spPr>
        <p:txBody>
          <a:bodyPr/>
          <a:lstStyle/>
          <a:p>
            <a:r>
              <a:rPr lang="de-CH" altLang="de-DE" sz="2000" b="0" smtClean="0"/>
              <a:t>Das Schmerzmonster steht am Wegrand und hindert die Figur am Weiterlaufen, da es sehr gross und sehr kräftig ist.</a:t>
            </a:r>
            <a:br>
              <a:rPr lang="de-CH" altLang="de-DE" sz="2000" b="0" smtClean="0"/>
            </a:br>
            <a:r>
              <a:rPr lang="de-CH" altLang="de-DE" sz="2000" b="0" smtClean="0">
                <a:solidFill>
                  <a:schemeClr val="tx1"/>
                </a:solidFill>
              </a:rPr>
              <a:t>Welche Möglichkeiten hat die Figur auf diese Situation zu reagieren?</a:t>
            </a:r>
          </a:p>
        </p:txBody>
      </p:sp>
      <p:pic>
        <p:nvPicPr>
          <p:cNvPr id="136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88582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7933674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el 1"/>
          <p:cNvSpPr>
            <a:spLocks noGrp="1"/>
          </p:cNvSpPr>
          <p:nvPr>
            <p:ph type="title"/>
          </p:nvPr>
        </p:nvSpPr>
        <p:spPr>
          <a:xfrm>
            <a:off x="685800" y="609600"/>
            <a:ext cx="7772400" cy="947738"/>
          </a:xfrm>
        </p:spPr>
        <p:txBody>
          <a:bodyPr/>
          <a:lstStyle/>
          <a:p>
            <a:r>
              <a:rPr lang="de-CH" altLang="de-DE" sz="2400" b="0" smtClean="0"/>
              <a:t>Welche Möglichkeiten hat die Figur auf diese Situation mit dem Schmerzmonster zu reagieren?</a:t>
            </a:r>
          </a:p>
        </p:txBody>
      </p:sp>
      <p:sp>
        <p:nvSpPr>
          <p:cNvPr id="137219" name="Inhaltsplatzhalter 2"/>
          <p:cNvSpPr>
            <a:spLocks noGrp="1"/>
          </p:cNvSpPr>
          <p:nvPr>
            <p:ph idx="1"/>
          </p:nvPr>
        </p:nvSpPr>
        <p:spPr>
          <a:xfrm>
            <a:off x="684213" y="1700213"/>
            <a:ext cx="7772400" cy="4114800"/>
          </a:xfrm>
        </p:spPr>
        <p:txBody>
          <a:bodyPr/>
          <a:lstStyle/>
          <a:p>
            <a:r>
              <a:rPr lang="de-CH" altLang="de-DE" sz="2000" dirty="0" smtClean="0"/>
              <a:t>Ausweichen und einen anderen Weg einschlagen oder stehen bleiben (z.B. immer Zuhause, auf dem Bett liegend, viele Schmerzmittel)</a:t>
            </a:r>
          </a:p>
          <a:p>
            <a:r>
              <a:rPr lang="de-CH" altLang="de-DE" sz="2000" dirty="0" smtClean="0"/>
              <a:t>Erkennt der Pat. sich in dem Bild wieder?</a:t>
            </a:r>
          </a:p>
          <a:p>
            <a:r>
              <a:rPr lang="de-CH" altLang="de-DE" sz="2000" dirty="0" smtClean="0"/>
              <a:t>Was steht ihm selbst im Wege</a:t>
            </a:r>
          </a:p>
          <a:p>
            <a:r>
              <a:rPr lang="de-CH" altLang="de-DE" sz="2000" dirty="0" smtClean="0"/>
              <a:t>Welche Strategien setzt er ein und mit welchem Ergebnis (siehe RS kreative Hoffnungslosigkeit)?</a:t>
            </a:r>
          </a:p>
          <a:p>
            <a:r>
              <a:rPr lang="de-CH" altLang="de-DE" sz="2000" dirty="0" smtClean="0"/>
              <a:t>Welche Alternativen gibt es?</a:t>
            </a:r>
          </a:p>
          <a:p>
            <a:endParaRPr lang="de-CH" altLang="de-DE" sz="1600" dirty="0" smtClean="0"/>
          </a:p>
          <a:p>
            <a:pPr lvl="1"/>
            <a:endParaRPr lang="de-CH" altLang="de-DE" sz="1800"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9258090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el 1"/>
          <p:cNvSpPr>
            <a:spLocks noGrp="1"/>
          </p:cNvSpPr>
          <p:nvPr>
            <p:ph type="title"/>
          </p:nvPr>
        </p:nvSpPr>
        <p:spPr>
          <a:xfrm>
            <a:off x="719138" y="260350"/>
            <a:ext cx="7772400" cy="874713"/>
          </a:xfrm>
        </p:spPr>
        <p:txBody>
          <a:bodyPr/>
          <a:lstStyle/>
          <a:p>
            <a:r>
              <a:rPr lang="de-CH" altLang="de-DE" sz="2800" b="0" smtClean="0"/>
              <a:t>Welche Alternativen gibt es?</a:t>
            </a:r>
          </a:p>
        </p:txBody>
      </p:sp>
      <p:pic>
        <p:nvPicPr>
          <p:cNvPr id="138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1341438"/>
            <a:ext cx="85725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319088" y="5157788"/>
            <a:ext cx="3965575" cy="1322387"/>
          </a:xfrm>
          <a:prstGeom prst="rect">
            <a:avLst/>
          </a:prstGeom>
          <a:noFill/>
        </p:spPr>
        <p:txBody>
          <a:bodyPr>
            <a:spAutoFit/>
          </a:bodyPr>
          <a:lstStyle/>
          <a:p>
            <a:pPr eaLnBrk="0" fontAlgn="base" hangingPunct="0">
              <a:spcBef>
                <a:spcPct val="0"/>
              </a:spcBef>
              <a:spcAft>
                <a:spcPct val="0"/>
              </a:spcAft>
              <a:defRPr/>
            </a:pPr>
            <a:r>
              <a:rPr lang="de-CH" sz="2000" dirty="0">
                <a:solidFill>
                  <a:srgbClr val="FF0000"/>
                </a:solidFill>
              </a:rPr>
              <a:t>Ist der Pat. bereit das Monster mitzunehmen? Vorerst.</a:t>
            </a:r>
          </a:p>
          <a:p>
            <a:pPr eaLnBrk="0" fontAlgn="base" hangingPunct="0">
              <a:spcBef>
                <a:spcPct val="0"/>
              </a:spcBef>
              <a:spcAft>
                <a:spcPct val="0"/>
              </a:spcAft>
              <a:defRPr/>
            </a:pPr>
            <a:r>
              <a:rPr lang="de-CH" sz="2000" dirty="0">
                <a:solidFill>
                  <a:srgbClr val="FF0000"/>
                </a:solidFill>
              </a:rPr>
              <a:t>Vielleicht steigt das Monster später Mal aus?</a:t>
            </a: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878363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el 1"/>
          <p:cNvSpPr>
            <a:spLocks noGrp="1"/>
          </p:cNvSpPr>
          <p:nvPr>
            <p:ph type="title"/>
          </p:nvPr>
        </p:nvSpPr>
        <p:spPr/>
        <p:txBody>
          <a:bodyPr/>
          <a:lstStyle/>
          <a:p>
            <a:r>
              <a:rPr lang="de-CH" altLang="de-DE" sz="2800" b="0" smtClean="0"/>
              <a:t>Was ist Bereitschaft und Akzeptanz?</a:t>
            </a:r>
          </a:p>
        </p:txBody>
      </p:sp>
      <p:sp>
        <p:nvSpPr>
          <p:cNvPr id="139267" name="Inhaltsplatzhalter 2"/>
          <p:cNvSpPr>
            <a:spLocks noGrp="1"/>
          </p:cNvSpPr>
          <p:nvPr>
            <p:ph idx="1"/>
          </p:nvPr>
        </p:nvSpPr>
        <p:spPr>
          <a:xfrm>
            <a:off x="685800" y="1700213"/>
            <a:ext cx="7772400" cy="4395787"/>
          </a:xfrm>
        </p:spPr>
        <p:txBody>
          <a:bodyPr/>
          <a:lstStyle/>
          <a:p>
            <a:r>
              <a:rPr lang="de-CH" altLang="de-DE" sz="2400" smtClean="0"/>
              <a:t>Wir haben immer zwei grundlegende Möglichkeiten, wie wir mit dem, was uns passiert, umgehen können</a:t>
            </a:r>
          </a:p>
          <a:p>
            <a:pPr lvl="1"/>
            <a:r>
              <a:rPr lang="de-CH" altLang="de-DE" sz="2000" smtClean="0"/>
              <a:t>Entweder versuchen wir, es zu unterdrücken, zu verdrängen, dagegen anzukämpfen, es zu vermeiden.</a:t>
            </a:r>
          </a:p>
          <a:p>
            <a:pPr lvl="1"/>
            <a:r>
              <a:rPr lang="de-CH" altLang="de-DE" sz="2000" smtClean="0"/>
              <a:t>Oder wir nehmen es an, wir akzeptieren es, wir öffnen uns dafür. Wir sind bereit, zu fühlen, was es zu fühlen gibt.</a:t>
            </a:r>
          </a:p>
          <a:p>
            <a:r>
              <a:rPr lang="de-CH" altLang="de-DE" sz="2400" smtClean="0"/>
              <a:t>Bereitschaft bedeutet, den Kampf gegen seine schmerzhaften Gefühle einzustellen wie ein Soldat, der seine Waffe niederlegt und nach Hause geht</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0075079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el 1"/>
          <p:cNvSpPr>
            <a:spLocks noGrp="1"/>
          </p:cNvSpPr>
          <p:nvPr>
            <p:ph type="title"/>
          </p:nvPr>
        </p:nvSpPr>
        <p:spPr/>
        <p:txBody>
          <a:bodyPr/>
          <a:lstStyle/>
          <a:p>
            <a:r>
              <a:rPr lang="de-CH" altLang="de-DE" sz="2400" b="0" smtClean="0"/>
              <a:t>Schmerzhafte Erlebnisse und die Folgen</a:t>
            </a:r>
            <a:br>
              <a:rPr lang="de-CH" altLang="de-DE" sz="2400" b="0" smtClean="0"/>
            </a:br>
            <a:r>
              <a:rPr lang="de-CH" altLang="de-DE" sz="2400" b="0" smtClean="0"/>
              <a:t>- mit und ohne Bereitschaft -</a:t>
            </a:r>
          </a:p>
        </p:txBody>
      </p:sp>
      <p:sp>
        <p:nvSpPr>
          <p:cNvPr id="140291" name="Inhaltsplatzhalter 2"/>
          <p:cNvSpPr>
            <a:spLocks noGrp="1"/>
          </p:cNvSpPr>
          <p:nvPr>
            <p:ph idx="1"/>
          </p:nvPr>
        </p:nvSpPr>
        <p:spPr/>
        <p:txBody>
          <a:bodyPr/>
          <a:lstStyle/>
          <a:p>
            <a:r>
              <a:rPr lang="de-CH" altLang="de-DE" sz="2000" smtClean="0"/>
              <a:t>Herr G. wird im Alter von 35 Jahren bei einem Fahrradunfall schwer verletzt und hat jetzt chronische Schmerzen in der rechten Körperhälfte. Er ist zu 50% arbeitsfähig als Informatiker. Seine Stelle als Abteilungsleiter musste er aufgeben.</a:t>
            </a:r>
          </a:p>
          <a:p>
            <a:r>
              <a:rPr lang="de-CH" altLang="de-DE" sz="2000" smtClean="0"/>
              <a:t>Wie kann das Leben von Herrn G. weitergehen, je nach seiner Bereitschaft, sich mit seinen Gefühlen und Schmerzen auseinander zu setzen?</a:t>
            </a:r>
          </a:p>
          <a:p>
            <a:pPr lvl="1"/>
            <a:r>
              <a:rPr lang="de-CH" altLang="de-DE" sz="2000" smtClean="0"/>
              <a:t>Bereitschaft niedrig:</a:t>
            </a:r>
          </a:p>
          <a:p>
            <a:pPr lvl="1"/>
            <a:r>
              <a:rPr lang="de-CH" altLang="de-DE" sz="2000" smtClean="0"/>
              <a:t>Bereitschaft hoch:</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347859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el 1"/>
          <p:cNvSpPr>
            <a:spLocks noGrp="1"/>
          </p:cNvSpPr>
          <p:nvPr>
            <p:ph type="title"/>
          </p:nvPr>
        </p:nvSpPr>
        <p:spPr/>
        <p:txBody>
          <a:bodyPr/>
          <a:lstStyle/>
          <a:p>
            <a:r>
              <a:rPr lang="de-CH" altLang="de-DE" sz="2800" b="0" smtClean="0"/>
              <a:t>Metaphern zur Schaffung von Akzeptanz / Bereitschaft</a:t>
            </a:r>
          </a:p>
        </p:txBody>
      </p:sp>
      <p:sp>
        <p:nvSpPr>
          <p:cNvPr id="141315" name="Inhaltsplatzhalter 2"/>
          <p:cNvSpPr>
            <a:spLocks noGrp="1"/>
          </p:cNvSpPr>
          <p:nvPr>
            <p:ph idx="1"/>
          </p:nvPr>
        </p:nvSpPr>
        <p:spPr/>
        <p:txBody>
          <a:bodyPr/>
          <a:lstStyle/>
          <a:p>
            <a:r>
              <a:rPr lang="de-CH" altLang="de-DE" sz="2400" smtClean="0"/>
              <a:t>Kosten von Erlebenskontrolle erfahren lassen</a:t>
            </a:r>
          </a:p>
          <a:p>
            <a:r>
              <a:rPr lang="de-CH" altLang="de-DE" sz="2400" smtClean="0"/>
              <a:t>Ahnung davon bekommen, dass ein radikal anderer Umgang mit dem Problem nützlich sein könnte</a:t>
            </a:r>
          </a:p>
          <a:p>
            <a:r>
              <a:rPr lang="de-CH" altLang="de-DE" sz="2400" smtClean="0"/>
              <a:t>Metaphern:</a:t>
            </a:r>
          </a:p>
          <a:p>
            <a:pPr lvl="1"/>
            <a:r>
              <a:rPr lang="de-CH" altLang="de-DE" sz="2000" smtClean="0"/>
              <a:t>Menschlein in der Grube</a:t>
            </a:r>
          </a:p>
          <a:p>
            <a:pPr lvl="1"/>
            <a:r>
              <a:rPr lang="de-CH" altLang="de-DE" sz="2000" smtClean="0"/>
              <a:t>Chinesischen Fingerfallen</a:t>
            </a:r>
          </a:p>
          <a:p>
            <a:pPr lvl="1"/>
            <a:r>
              <a:rPr lang="de-CH" altLang="de-DE" sz="2000" smtClean="0"/>
              <a:t>Treibsand – Sumpf</a:t>
            </a:r>
          </a:p>
          <a:p>
            <a:pPr lvl="1"/>
            <a:r>
              <a:rPr lang="de-CH" altLang="de-DE" sz="2000" smtClean="0"/>
              <a:t>Die Geschichte vom hungrigen, kleinen Löwen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742455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el 1"/>
          <p:cNvSpPr>
            <a:spLocks noGrp="1"/>
          </p:cNvSpPr>
          <p:nvPr>
            <p:ph type="title"/>
          </p:nvPr>
        </p:nvSpPr>
        <p:spPr>
          <a:xfrm>
            <a:off x="683568" y="332656"/>
            <a:ext cx="7772400" cy="1019200"/>
          </a:xfrm>
        </p:spPr>
        <p:txBody>
          <a:bodyPr/>
          <a:lstStyle/>
          <a:p>
            <a:pPr marL="342900" indent="-342900"/>
            <a:r>
              <a:rPr lang="de-CH" altLang="de-DE" sz="2800" b="0" dirty="0" smtClean="0"/>
              <a:t>Menschlein in der Grube / Sumpfloch</a:t>
            </a:r>
            <a:br>
              <a:rPr lang="de-CH" altLang="de-DE" sz="2800" b="0" dirty="0" smtClean="0"/>
            </a:br>
            <a:r>
              <a:rPr lang="de-CH" altLang="de-DE" sz="1800" b="0" dirty="0" smtClean="0">
                <a:solidFill>
                  <a:schemeClr val="tx1"/>
                </a:solidFill>
              </a:rPr>
              <a:t>(in den Arbeitsblättern)</a:t>
            </a:r>
            <a:endParaRPr lang="de-DE" altLang="de-DE" sz="3200" b="0" dirty="0" smtClean="0">
              <a:solidFill>
                <a:schemeClr val="tx1"/>
              </a:solidFill>
            </a:endParaRPr>
          </a:p>
        </p:txBody>
      </p:sp>
      <p:sp>
        <p:nvSpPr>
          <p:cNvPr id="3" name="Inhaltsplatzhalter 2"/>
          <p:cNvSpPr>
            <a:spLocks noGrp="1"/>
          </p:cNvSpPr>
          <p:nvPr>
            <p:ph idx="1"/>
          </p:nvPr>
        </p:nvSpPr>
        <p:spPr>
          <a:xfrm>
            <a:off x="827584" y="1340768"/>
            <a:ext cx="7772400" cy="4251325"/>
          </a:xfrm>
        </p:spPr>
        <p:txBody>
          <a:bodyPr/>
          <a:lstStyle/>
          <a:p>
            <a:pPr>
              <a:defRPr/>
            </a:pPr>
            <a:r>
              <a:rPr lang="de-DE" sz="2400" dirty="0" smtClean="0"/>
              <a:t>Was will diese Geschichte verdeutlichen:</a:t>
            </a:r>
          </a:p>
          <a:p>
            <a:pPr lvl="1">
              <a:defRPr/>
            </a:pPr>
            <a:r>
              <a:rPr lang="de-DE" sz="2000" dirty="0" smtClean="0"/>
              <a:t>Jeder von uns fällt früher oder später in eine Grube. Das ist ein Teil menschlichen Leids.</a:t>
            </a:r>
          </a:p>
          <a:p>
            <a:pPr lvl="1">
              <a:defRPr/>
            </a:pPr>
            <a:r>
              <a:rPr lang="de-DE" sz="2000" dirty="0" smtClean="0"/>
              <a:t>In welcher Grube sitze ich momentan fest?</a:t>
            </a:r>
          </a:p>
          <a:p>
            <a:pPr lvl="1">
              <a:defRPr/>
            </a:pPr>
            <a:r>
              <a:rPr lang="de-DE" sz="2000" dirty="0" smtClean="0"/>
              <a:t>Welches Instrument habe ich zum Graben mitbekommen? Wir gehen mit einer Situation so um, wie wir es gelernt haben (Lerngeschichte).</a:t>
            </a:r>
          </a:p>
          <a:p>
            <a:pPr lvl="1">
              <a:defRPr/>
            </a:pPr>
            <a:r>
              <a:rPr lang="de-DE" sz="2000" dirty="0" smtClean="0"/>
              <a:t>Welche Auswirkungen hat meine </a:t>
            </a:r>
            <a:r>
              <a:rPr lang="de-DE" sz="2000" dirty="0" err="1" smtClean="0"/>
              <a:t>Graberei</a:t>
            </a:r>
            <a:r>
              <a:rPr lang="de-DE" sz="2000" dirty="0" smtClean="0"/>
              <a:t>? Was hat sich dadurch verbessert?</a:t>
            </a:r>
          </a:p>
          <a:p>
            <a:pPr lvl="1">
              <a:defRPr/>
            </a:pPr>
            <a:r>
              <a:rPr lang="de-DE" sz="2000" dirty="0" smtClean="0"/>
              <a:t>Wie kann ich mich aus der Grube befreien?</a:t>
            </a:r>
          </a:p>
          <a:p>
            <a:pPr marL="457200" lvl="1" indent="0">
              <a:buFont typeface="Wingdings 2" pitchFamily="18" charset="2"/>
              <a:buNone/>
              <a:defRPr/>
            </a:pPr>
            <a:endParaRPr lang="de-DE" sz="2000" dirty="0"/>
          </a:p>
        </p:txBody>
      </p:sp>
      <p:pic>
        <p:nvPicPr>
          <p:cNvPr id="4" name="Picture 2" descr="Bildergebnis für sump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7429" y="4933065"/>
            <a:ext cx="2592288" cy="172666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933064"/>
            <a:ext cx="2448272" cy="174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7085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CH" sz="2800" b="0" dirty="0" smtClean="0"/>
              <a:t>Chinesische Fingerfalle</a:t>
            </a:r>
            <a:br>
              <a:rPr lang="de-CH" sz="2800" b="0" dirty="0" smtClean="0"/>
            </a:br>
            <a:r>
              <a:rPr lang="de-CH" sz="2800" b="0" dirty="0" smtClean="0"/>
              <a:t>in das Unbehagen reingehen anstatt von ihm fortlaufen</a:t>
            </a:r>
            <a:endParaRPr lang="de-CH" sz="2800" b="0" dirty="0"/>
          </a:p>
        </p:txBody>
      </p:sp>
      <p:pic>
        <p:nvPicPr>
          <p:cNvPr id="143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62150"/>
            <a:ext cx="5961062"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4" name="Picture 4" descr="Chinesische Fingerfa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520950"/>
            <a:ext cx="268446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365845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el 1"/>
          <p:cNvSpPr>
            <a:spLocks noGrp="1"/>
          </p:cNvSpPr>
          <p:nvPr>
            <p:ph type="title"/>
          </p:nvPr>
        </p:nvSpPr>
        <p:spPr>
          <a:xfrm>
            <a:off x="685800" y="404813"/>
            <a:ext cx="7772400" cy="1223962"/>
          </a:xfrm>
        </p:spPr>
        <p:txBody>
          <a:bodyPr/>
          <a:lstStyle/>
          <a:p>
            <a:r>
              <a:rPr lang="de-DE" altLang="de-DE" sz="2800" b="0" dirty="0" smtClean="0"/>
              <a:t>Die Geschichte vom hungrigen, kleinen Löwen</a:t>
            </a:r>
            <a:br>
              <a:rPr lang="de-DE" altLang="de-DE" sz="2800" b="0" dirty="0" smtClean="0"/>
            </a:br>
            <a:r>
              <a:rPr lang="de-CH" altLang="de-DE" sz="2000" b="0" dirty="0" smtClean="0">
                <a:solidFill>
                  <a:schemeClr val="tx1"/>
                </a:solidFill>
              </a:rPr>
              <a:t>(in den Arbeitsblättern; wird vorgelesen)</a:t>
            </a:r>
            <a:endParaRPr lang="de-DE" altLang="de-DE" sz="2000" b="0" dirty="0" smtClean="0"/>
          </a:p>
        </p:txBody>
      </p:sp>
      <p:pic>
        <p:nvPicPr>
          <p:cNvPr id="7170" name="Picture 2" descr="Bildergebnis für löw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235" y="2348880"/>
            <a:ext cx="4536504" cy="313249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051720" y="1700808"/>
            <a:ext cx="4824536" cy="461665"/>
          </a:xfrm>
          <a:prstGeom prst="rect">
            <a:avLst/>
          </a:prstGeom>
          <a:noFill/>
        </p:spPr>
        <p:txBody>
          <a:bodyPr wrap="square" rtlCol="0">
            <a:spAutoFit/>
          </a:bodyPr>
          <a:lstStyle/>
          <a:p>
            <a:r>
              <a:rPr lang="de-CH" sz="2400" dirty="0" smtClean="0"/>
              <a:t>Was sagt uns diese Geschichte?</a:t>
            </a:r>
            <a:endParaRPr lang="de-CH" sz="2400" dirty="0"/>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654953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el 1"/>
          <p:cNvSpPr>
            <a:spLocks noGrp="1"/>
          </p:cNvSpPr>
          <p:nvPr>
            <p:ph type="title"/>
          </p:nvPr>
        </p:nvSpPr>
        <p:spPr>
          <a:xfrm>
            <a:off x="685800" y="404813"/>
            <a:ext cx="7772400" cy="1223962"/>
          </a:xfrm>
        </p:spPr>
        <p:txBody>
          <a:bodyPr/>
          <a:lstStyle/>
          <a:p>
            <a:r>
              <a:rPr lang="de-DE" altLang="de-DE" sz="2800" b="0" dirty="0" smtClean="0"/>
              <a:t>Die Geschichte vom hungrigen, kleinen Löwen</a:t>
            </a:r>
            <a:endParaRPr lang="de-DE" altLang="de-DE" sz="2000" b="0" dirty="0" smtClean="0"/>
          </a:p>
        </p:txBody>
      </p:sp>
      <p:sp>
        <p:nvSpPr>
          <p:cNvPr id="124932" name="Textfeld 2"/>
          <p:cNvSpPr txBox="1">
            <a:spLocks noChangeArrowheads="1"/>
          </p:cNvSpPr>
          <p:nvPr/>
        </p:nvSpPr>
        <p:spPr bwMode="auto">
          <a:xfrm>
            <a:off x="250825" y="5013325"/>
            <a:ext cx="8569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r>
              <a:rPr lang="de-CH" altLang="de-DE" sz="2000" dirty="0" smtClean="0">
                <a:solidFill>
                  <a:srgbClr val="FF0000"/>
                </a:solidFill>
                <a:latin typeface="Comic Sans MS"/>
              </a:rPr>
              <a:t>Jedes Mal wenn wir den Problemlöwen füttern, wächst er ein bisschen. (kurzfristige Kontrolle): </a:t>
            </a:r>
            <a:r>
              <a:rPr lang="de-CH" altLang="de-DE" sz="2000" dirty="0" smtClean="0">
                <a:solidFill>
                  <a:srgbClr val="000000"/>
                </a:solidFill>
                <a:latin typeface="Comic Sans MS"/>
              </a:rPr>
              <a:t>Wenn ich jetzt nicht aus dem Haus gehe, weil ich Schmerzen habe, wird mein Problemlöwe ein bisschen dicker.</a:t>
            </a:r>
          </a:p>
          <a:p>
            <a:pPr eaLnBrk="0" fontAlgn="base" hangingPunct="0">
              <a:spcBef>
                <a:spcPct val="0"/>
              </a:spcBef>
              <a:spcAft>
                <a:spcPct val="0"/>
              </a:spcAft>
              <a:defRPr/>
            </a:pPr>
            <a:r>
              <a:rPr lang="de-CH" altLang="de-DE" sz="2000" dirty="0" smtClean="0">
                <a:solidFill>
                  <a:srgbClr val="FF0000"/>
                </a:solidFill>
                <a:latin typeface="Comic Sans MS"/>
              </a:rPr>
              <a:t>Akzeptanz: den Löwen fauchen lassen.</a:t>
            </a:r>
          </a:p>
        </p:txBody>
      </p:sp>
      <p:pic>
        <p:nvPicPr>
          <p:cNvPr id="7170" name="Picture 2" descr="Bildergebnis für löw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995" y="1700808"/>
            <a:ext cx="4536504" cy="3132497"/>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58698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68313" y="620713"/>
            <a:ext cx="8229600" cy="1143000"/>
          </a:xfrm>
          <a:noFill/>
        </p:spPr>
        <p:txBody>
          <a:bodyPr lIns="92075" tIns="46038" rIns="92075" bIns="46038"/>
          <a:lstStyle/>
          <a:p>
            <a:r>
              <a:rPr lang="de-CH" altLang="de-DE" sz="2800" b="0" noProof="1" smtClean="0"/>
              <a:t>Kognitive Therapie dysfunktionaler Gedanken </a:t>
            </a:r>
            <a:br>
              <a:rPr lang="de-CH" altLang="de-DE" sz="2800" b="0" noProof="1" smtClean="0"/>
            </a:br>
            <a:r>
              <a:rPr lang="de-CH" altLang="de-DE" sz="2800" b="0" noProof="1" smtClean="0"/>
              <a:t>und Krankheitsüberzeugungen</a:t>
            </a:r>
          </a:p>
        </p:txBody>
      </p:sp>
      <p:sp>
        <p:nvSpPr>
          <p:cNvPr id="103427" name="Rectangle 3"/>
          <p:cNvSpPr>
            <a:spLocks noChangeArrowheads="1"/>
          </p:cNvSpPr>
          <p:nvPr/>
        </p:nvSpPr>
        <p:spPr bwMode="auto">
          <a:xfrm>
            <a:off x="457200" y="2057400"/>
            <a:ext cx="449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lnSpc>
                <a:spcPct val="75000"/>
              </a:lnSpc>
              <a:spcAft>
                <a:spcPct val="0"/>
              </a:spcAft>
              <a:buClrTx/>
              <a:buFontTx/>
              <a:buNone/>
            </a:pPr>
            <a:endParaRPr lang="de-CH" altLang="de-DE" sz="2400" noProof="1">
              <a:solidFill>
                <a:srgbClr val="000000"/>
              </a:solidFill>
              <a:latin typeface="Times New Roman" pitchFamily="18" charset="0"/>
            </a:endParaRPr>
          </a:p>
          <a:p>
            <a:pPr algn="just" eaLnBrk="0" fontAlgn="base" hangingPunct="0">
              <a:lnSpc>
                <a:spcPct val="115000"/>
              </a:lnSpc>
              <a:spcAft>
                <a:spcPct val="0"/>
              </a:spcAft>
              <a:buClrTx/>
              <a:buFontTx/>
              <a:buNone/>
            </a:pPr>
            <a:r>
              <a:rPr lang="de-CH" altLang="de-DE" sz="2400" noProof="1">
                <a:solidFill>
                  <a:srgbClr val="000000"/>
                </a:solidFill>
                <a:latin typeface="Times New Roman" pitchFamily="18" charset="0"/>
              </a:rPr>
              <a:t>	</a:t>
            </a:r>
          </a:p>
          <a:p>
            <a:pPr algn="just" eaLnBrk="0" fontAlgn="base" hangingPunct="0">
              <a:lnSpc>
                <a:spcPct val="115000"/>
              </a:lnSpc>
              <a:spcAft>
                <a:spcPct val="0"/>
              </a:spcAft>
              <a:buClrTx/>
              <a:buFontTx/>
              <a:buNone/>
            </a:pPr>
            <a:endParaRPr lang="de-CH" altLang="de-DE" sz="2400" noProof="1">
              <a:solidFill>
                <a:srgbClr val="000000"/>
              </a:solidFill>
              <a:latin typeface="Times New Roman" pitchFamily="18" charset="0"/>
            </a:endParaRPr>
          </a:p>
        </p:txBody>
      </p:sp>
      <p:pic>
        <p:nvPicPr>
          <p:cNvPr id="103428"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450" y="2584450"/>
            <a:ext cx="28860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429" name="Object 5"/>
          <p:cNvGraphicFramePr>
            <a:graphicFrameLocks/>
          </p:cNvGraphicFramePr>
          <p:nvPr/>
        </p:nvGraphicFramePr>
        <p:xfrm>
          <a:off x="685800" y="3200400"/>
          <a:ext cx="2908300" cy="2984500"/>
        </p:xfrm>
        <a:graphic>
          <a:graphicData uri="http://schemas.openxmlformats.org/presentationml/2006/ole">
            <mc:AlternateContent xmlns:mc="http://schemas.openxmlformats.org/markup-compatibility/2006">
              <mc:Choice xmlns:v="urn:schemas-microsoft-com:vml" Requires="v">
                <p:oleObj spid="_x0000_s1062" name="CorelDRAW 6.0" r:id="rId5" imgW="2908300" imgH="2984500" progId="CorelDRAW.Graphic.6">
                  <p:embed/>
                </p:oleObj>
              </mc:Choice>
              <mc:Fallback>
                <p:oleObj name="CorelDRAW 6.0" r:id="rId5" imgW="2908300" imgH="2984500" progId="CorelDRAW.Graphic.6">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200400"/>
                        <a:ext cx="29083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30" name="Rectangle 6"/>
          <p:cNvSpPr>
            <a:spLocks noChangeArrowheads="1"/>
          </p:cNvSpPr>
          <p:nvPr/>
        </p:nvSpPr>
        <p:spPr bwMode="auto">
          <a:xfrm>
            <a:off x="1066800" y="2057400"/>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just" eaLnBrk="0" fontAlgn="base" hangingPunct="0">
              <a:lnSpc>
                <a:spcPct val="190000"/>
              </a:lnSpc>
              <a:spcAft>
                <a:spcPct val="0"/>
              </a:spcAft>
              <a:buClrTx/>
              <a:buFontTx/>
              <a:buNone/>
            </a:pPr>
            <a:endParaRPr lang="de-CH" altLang="de-DE" sz="2400" noProof="1">
              <a:solidFill>
                <a:srgbClr val="000000"/>
              </a:solidFill>
              <a:latin typeface="Times New Roman" pitchFamily="18" charset="0"/>
            </a:endParaRPr>
          </a:p>
        </p:txBody>
      </p:sp>
      <p:grpSp>
        <p:nvGrpSpPr>
          <p:cNvPr id="2" name="Group 7"/>
          <p:cNvGrpSpPr>
            <a:grpSpLocks/>
          </p:cNvGrpSpPr>
          <p:nvPr/>
        </p:nvGrpSpPr>
        <p:grpSpPr bwMode="auto">
          <a:xfrm>
            <a:off x="2555875" y="2276475"/>
            <a:ext cx="6167438" cy="4214813"/>
            <a:chOff x="1602" y="1483"/>
            <a:chExt cx="3885" cy="2324"/>
          </a:xfrm>
        </p:grpSpPr>
        <p:pic>
          <p:nvPicPr>
            <p:cNvPr id="103432" name="Picture 8"/>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2" y="1483"/>
              <a:ext cx="3885" cy="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Rectangle 9"/>
            <p:cNvSpPr>
              <a:spLocks noChangeArrowheads="1"/>
            </p:cNvSpPr>
            <p:nvPr/>
          </p:nvSpPr>
          <p:spPr bwMode="auto">
            <a:xfrm>
              <a:off x="2662" y="1859"/>
              <a:ext cx="2081"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algn="ctr" eaLnBrk="0" fontAlgn="base" hangingPunct="0">
                <a:lnSpc>
                  <a:spcPct val="110000"/>
                </a:lnSpc>
                <a:spcAft>
                  <a:spcPct val="0"/>
                </a:spcAft>
                <a:buClrTx/>
                <a:buFontTx/>
                <a:buNone/>
              </a:pPr>
              <a:r>
                <a:rPr lang="de-CH" altLang="de-DE" sz="1600" noProof="1">
                  <a:solidFill>
                    <a:srgbClr val="FFFFFF"/>
                  </a:solidFill>
                </a:rPr>
                <a:t>„Ich halte es nicht mehr aus! </a:t>
              </a:r>
            </a:p>
            <a:p>
              <a:pPr algn="ctr" eaLnBrk="0" fontAlgn="base" hangingPunct="0">
                <a:lnSpc>
                  <a:spcPct val="120000"/>
                </a:lnSpc>
                <a:spcAft>
                  <a:spcPct val="0"/>
                </a:spcAft>
                <a:buClrTx/>
                <a:buFontTx/>
                <a:buNone/>
              </a:pPr>
              <a:r>
                <a:rPr lang="de-CH" altLang="de-DE" sz="1600" noProof="1">
                  <a:solidFill>
                    <a:srgbClr val="FFFFFF"/>
                  </a:solidFill>
                </a:rPr>
                <a:t>„Ich bin meinen Beschwerden hilflos ausgeliefert“ </a:t>
              </a:r>
            </a:p>
            <a:p>
              <a:pPr algn="ctr" eaLnBrk="0" fontAlgn="base" hangingPunct="0">
                <a:lnSpc>
                  <a:spcPct val="130000"/>
                </a:lnSpc>
                <a:spcAft>
                  <a:spcPct val="0"/>
                </a:spcAft>
                <a:buClrTx/>
                <a:buFontTx/>
                <a:buNone/>
              </a:pPr>
              <a:r>
                <a:rPr lang="de-CH" altLang="de-DE" sz="1600" noProof="1">
                  <a:solidFill>
                    <a:srgbClr val="FFFFFF"/>
                  </a:solidFill>
                </a:rPr>
                <a:t>„Es wird nie mehr besser!“ </a:t>
              </a:r>
            </a:p>
            <a:p>
              <a:pPr algn="ctr" eaLnBrk="0" fontAlgn="base" hangingPunct="0">
                <a:lnSpc>
                  <a:spcPct val="110000"/>
                </a:lnSpc>
                <a:spcAft>
                  <a:spcPct val="0"/>
                </a:spcAft>
                <a:buClrTx/>
                <a:buFontTx/>
                <a:buNone/>
              </a:pPr>
              <a:r>
                <a:rPr lang="de-CH" altLang="de-DE" sz="1600" noProof="1">
                  <a:solidFill>
                    <a:srgbClr val="FFFFFF"/>
                  </a:solidFill>
                </a:rPr>
                <a:t>   „Wie überstehe ich bloß den Tag?“ </a:t>
              </a:r>
            </a:p>
            <a:p>
              <a:pPr algn="ctr" eaLnBrk="0" fontAlgn="base" hangingPunct="0">
                <a:lnSpc>
                  <a:spcPct val="110000"/>
                </a:lnSpc>
                <a:spcAft>
                  <a:spcPct val="0"/>
                </a:spcAft>
                <a:buClrTx/>
                <a:buFontTx/>
                <a:buNone/>
              </a:pPr>
              <a:r>
                <a:rPr lang="de-CH" altLang="de-DE" sz="1600" noProof="1">
                  <a:solidFill>
                    <a:srgbClr val="FFFFFF"/>
                  </a:solidFill>
                </a:rPr>
                <a:t>       „Warum gerade ich?“ </a:t>
              </a:r>
            </a:p>
            <a:p>
              <a:pPr algn="ctr" eaLnBrk="0" fontAlgn="base" hangingPunct="0">
                <a:lnSpc>
                  <a:spcPct val="110000"/>
                </a:lnSpc>
                <a:spcAft>
                  <a:spcPct val="0"/>
                </a:spcAft>
                <a:buClrTx/>
                <a:buFontTx/>
                <a:buNone/>
              </a:pPr>
              <a:r>
                <a:rPr lang="de-CH" altLang="de-DE" sz="1600" noProof="1">
                  <a:solidFill>
                    <a:srgbClr val="FFFFFF"/>
                  </a:solidFill>
                </a:rPr>
                <a:t>Und wenn es doch was Schlimmes ist?? </a:t>
              </a:r>
            </a:p>
            <a:p>
              <a:pPr algn="just" eaLnBrk="0" fontAlgn="base" hangingPunct="0">
                <a:lnSpc>
                  <a:spcPct val="110000"/>
                </a:lnSpc>
                <a:spcAft>
                  <a:spcPct val="0"/>
                </a:spcAft>
                <a:buClrTx/>
                <a:buFontTx/>
                <a:buNone/>
              </a:pPr>
              <a:endParaRPr lang="de-CH" altLang="de-DE" sz="1600" noProof="1">
                <a:solidFill>
                  <a:srgbClr val="FFFFFF"/>
                </a:solidFill>
              </a:endParaRPr>
            </a:p>
            <a:p>
              <a:pPr algn="just" eaLnBrk="0" fontAlgn="base" hangingPunct="0">
                <a:lnSpc>
                  <a:spcPct val="110000"/>
                </a:lnSpc>
                <a:spcAft>
                  <a:spcPct val="0"/>
                </a:spcAft>
                <a:buClrTx/>
                <a:buFontTx/>
                <a:buNone/>
              </a:pPr>
              <a:endParaRPr lang="de-CH" altLang="de-DE" sz="1600" noProof="1">
                <a:solidFill>
                  <a:srgbClr val="FFFFFF"/>
                </a:solidFill>
                <a:latin typeface="Tahoma" pitchFamily="34" charset="0"/>
              </a:endParaRPr>
            </a:p>
          </p:txBody>
        </p:sp>
      </p:gr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61350901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ChangeAspect="1"/>
          </p:cNvGraphicFramePr>
          <p:nvPr/>
        </p:nvGraphicFramePr>
        <p:xfrm>
          <a:off x="466725" y="571500"/>
          <a:ext cx="7972425" cy="5915025"/>
        </p:xfrm>
        <a:graphic>
          <a:graphicData uri="http://schemas.openxmlformats.org/presentationml/2006/ole">
            <mc:AlternateContent xmlns:mc="http://schemas.openxmlformats.org/markup-compatibility/2006">
              <mc:Choice xmlns:v="urn:schemas-microsoft-com:vml" Requires="v">
                <p:oleObj spid="_x0000_s5158" name="Document" r:id="rId4" imgW="7519605" imgH="5597013" progId="Word.Document.8">
                  <p:embed/>
                </p:oleObj>
              </mc:Choice>
              <mc:Fallback>
                <p:oleObj name="Document" r:id="rId4" imgW="7519605" imgH="559701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571500"/>
                        <a:ext cx="7972425"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422711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b="0" dirty="0" smtClean="0"/>
              <a:t>Klemmbrettübung:</a:t>
            </a:r>
            <a:br>
              <a:rPr lang="de-CH" sz="2400" b="0" dirty="0" smtClean="0"/>
            </a:br>
            <a:r>
              <a:rPr lang="de-CH" sz="2400" b="0" dirty="0" smtClean="0"/>
              <a:t>Gedanken wie ein Brett vor dem Kopf</a:t>
            </a:r>
            <a:endParaRPr lang="de-CH" sz="2400" b="0" dirty="0"/>
          </a:p>
        </p:txBody>
      </p:sp>
      <p:sp>
        <p:nvSpPr>
          <p:cNvPr id="3" name="Inhaltsplatzhalter 2"/>
          <p:cNvSpPr>
            <a:spLocks noGrp="1"/>
          </p:cNvSpPr>
          <p:nvPr>
            <p:ph idx="1"/>
          </p:nvPr>
        </p:nvSpPr>
        <p:spPr/>
        <p:txBody>
          <a:bodyPr/>
          <a:lstStyle/>
          <a:p>
            <a:r>
              <a:rPr lang="de-CH" sz="2000" dirty="0"/>
              <a:t>Pat. schreibt Schema-Gedanken auf eine Blatt und hält es sich mit beiden Händen fest vor sein Gesicht </a:t>
            </a:r>
          </a:p>
          <a:p>
            <a:r>
              <a:rPr lang="de-CH" sz="2000" dirty="0"/>
              <a:t>Pat. stellt sich vor, dass er ein intensives Gespräch führt, mit seiner Familie zusammen ist etc. und gleichzeitig an dem Gedanken </a:t>
            </a:r>
            <a:r>
              <a:rPr lang="de-CH" sz="2000" dirty="0" smtClean="0"/>
              <a:t>festhält</a:t>
            </a:r>
          </a:p>
          <a:p>
            <a:r>
              <a:rPr lang="de-CH" sz="2000" dirty="0"/>
              <a:t>Pat. legt die Karte auf seinen Schoss </a:t>
            </a:r>
          </a:p>
          <a:p>
            <a:r>
              <a:rPr lang="de-CH" sz="2000" dirty="0"/>
              <a:t>Pat. schaut Therapeuten und Raum wieder an und beginnt, sich von den  Schema-Gedanken auf dem Blatt zu lösen</a:t>
            </a:r>
          </a:p>
          <a:p>
            <a:r>
              <a:rPr lang="de-CH" sz="2000" dirty="0"/>
              <a:t>Dem Gedanken evtl. einen Titel geben</a:t>
            </a:r>
          </a:p>
          <a:p>
            <a:endParaRPr lang="de-CH" sz="2000" dirty="0"/>
          </a:p>
          <a:p>
            <a:endParaRPr lang="de-CH" sz="2000" dirty="0"/>
          </a:p>
        </p:txBody>
      </p:sp>
      <p:pic>
        <p:nvPicPr>
          <p:cNvPr id="7170" name="Picture 2" descr="Bildergebnis für klemmbret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32656"/>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389311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800" b="0" dirty="0" smtClean="0"/>
              <a:t>Tauziehen mit dem Schmerz-Monster</a:t>
            </a:r>
            <a:endParaRPr lang="de-CH" sz="2800" b="0" dirty="0"/>
          </a:p>
        </p:txBody>
      </p:sp>
      <p:sp>
        <p:nvSpPr>
          <p:cNvPr id="3" name="Inhaltsplatzhalter 2"/>
          <p:cNvSpPr>
            <a:spLocks noGrp="1"/>
          </p:cNvSpPr>
          <p:nvPr>
            <p:ph idx="1"/>
          </p:nvPr>
        </p:nvSpPr>
        <p:spPr/>
        <p:txBody>
          <a:bodyPr/>
          <a:lstStyle/>
          <a:p>
            <a:r>
              <a:rPr lang="de-DE" sz="2000" dirty="0"/>
              <a:t>Es ist als </a:t>
            </a:r>
            <a:r>
              <a:rPr lang="de-DE" sz="2000" dirty="0" smtClean="0"/>
              <a:t>wehren sich </a:t>
            </a:r>
            <a:r>
              <a:rPr lang="de-DE" sz="2000" dirty="0" err="1" smtClean="0"/>
              <a:t>Schmerzpat</a:t>
            </a:r>
            <a:r>
              <a:rPr lang="de-DE" sz="2000" dirty="0" smtClean="0"/>
              <a:t>. gegen </a:t>
            </a:r>
            <a:r>
              <a:rPr lang="de-DE" sz="2000" dirty="0"/>
              <a:t>ein Monster, das sie an einem Tau über einen scheinbar bodenlos tiefen Abgrund zu ziehen versucht. </a:t>
            </a:r>
            <a:endParaRPr lang="de-DE" sz="2000" dirty="0" smtClean="0"/>
          </a:p>
          <a:p>
            <a:r>
              <a:rPr lang="de-DE" sz="2000" dirty="0" smtClean="0"/>
              <a:t>Betroffene </a:t>
            </a:r>
            <a:r>
              <a:rPr lang="de-DE" sz="2000" dirty="0"/>
              <a:t>ziehen und zerren immer stärker und stärker, können sich vielleicht bereits nichts anderem mehr widmen als dem Tau, weil sie fürchten, in den Abgrund gezogen zu werden, sobald sie auch nur eine Sekunde lang nicht aufpassen.  </a:t>
            </a:r>
          </a:p>
          <a:p>
            <a:r>
              <a:rPr lang="de-DE" sz="2000" dirty="0"/>
              <a:t>Je stärker sie aber ziehen, umso stärker zieht auch das Monster. </a:t>
            </a:r>
            <a:endParaRPr lang="de-DE" sz="2000" dirty="0" smtClean="0"/>
          </a:p>
          <a:p>
            <a:r>
              <a:rPr lang="de-DE" sz="2000" dirty="0" smtClean="0"/>
              <a:t>Und </a:t>
            </a:r>
            <a:r>
              <a:rPr lang="de-DE" sz="2000" dirty="0"/>
              <a:t>Monster haben </a:t>
            </a:r>
            <a:r>
              <a:rPr lang="de-DE" sz="2000" dirty="0" smtClean="0"/>
              <a:t>nun mal übermenschliche Kräfte</a:t>
            </a:r>
            <a:r>
              <a:rPr lang="de-DE" sz="2000" dirty="0"/>
              <a:t>, man rutscht dem Abgrund also immer näher.</a:t>
            </a:r>
            <a:r>
              <a:rPr lang="de-DE" dirty="0"/>
              <a:t>  </a:t>
            </a: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9384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31168"/>
          </a:xfrm>
        </p:spPr>
        <p:txBody>
          <a:bodyPr/>
          <a:lstStyle/>
          <a:p>
            <a:r>
              <a:rPr lang="de-DE" sz="2400" b="0" dirty="0"/>
              <a:t>Übung: Das Tauziehen mit dem </a:t>
            </a:r>
            <a:r>
              <a:rPr lang="de-DE" sz="2400" b="0" dirty="0" smtClean="0"/>
              <a:t>Schmerzmonster</a:t>
            </a:r>
            <a:endParaRPr lang="de-CH" b="0" dirty="0"/>
          </a:p>
        </p:txBody>
      </p:sp>
      <p:sp>
        <p:nvSpPr>
          <p:cNvPr id="3" name="Inhaltsplatzhalter 2"/>
          <p:cNvSpPr>
            <a:spLocks noGrp="1"/>
          </p:cNvSpPr>
          <p:nvPr>
            <p:ph idx="1"/>
          </p:nvPr>
        </p:nvSpPr>
        <p:spPr>
          <a:xfrm>
            <a:off x="685800" y="1556792"/>
            <a:ext cx="7772400" cy="4539208"/>
          </a:xfrm>
        </p:spPr>
        <p:txBody>
          <a:bodyPr/>
          <a:lstStyle/>
          <a:p>
            <a:r>
              <a:rPr lang="de-DE" sz="1400" dirty="0" smtClean="0"/>
              <a:t>Stellen </a:t>
            </a:r>
            <a:r>
              <a:rPr lang="de-DE" sz="1400" dirty="0"/>
              <a:t>Sie sich vor, dass all Ihre negativen Gedanken, Gefühle, </a:t>
            </a:r>
            <a:r>
              <a:rPr lang="de-DE" sz="1400" dirty="0" smtClean="0"/>
              <a:t>Empfindungen, Zwänge </a:t>
            </a:r>
            <a:r>
              <a:rPr lang="de-DE" sz="1400" dirty="0"/>
              <a:t>usw. in einem riesigen Monster enthalten sind. </a:t>
            </a:r>
            <a:endParaRPr lang="de-DE" sz="1400" dirty="0" smtClean="0"/>
          </a:p>
          <a:p>
            <a:r>
              <a:rPr lang="de-DE" sz="1400" dirty="0" smtClean="0"/>
              <a:t>Stellen </a:t>
            </a:r>
            <a:r>
              <a:rPr lang="de-DE" sz="1400" dirty="0"/>
              <a:t>Sie sich jetzt vor, </a:t>
            </a:r>
            <a:r>
              <a:rPr lang="de-DE" sz="1400" dirty="0" smtClean="0"/>
              <a:t>dass zwischen </a:t>
            </a:r>
            <a:r>
              <a:rPr lang="de-DE" sz="1400" dirty="0"/>
              <a:t>Ihnen und dem Monster ein Tauziehen stattfindet. </a:t>
            </a:r>
            <a:endParaRPr lang="de-DE" sz="1400" dirty="0" smtClean="0"/>
          </a:p>
          <a:p>
            <a:r>
              <a:rPr lang="de-DE" sz="1400" dirty="0" smtClean="0"/>
              <a:t>Sie </a:t>
            </a:r>
            <a:r>
              <a:rPr lang="de-DE" sz="1400" dirty="0"/>
              <a:t>sind am einen </a:t>
            </a:r>
            <a:r>
              <a:rPr lang="de-DE" sz="1400" dirty="0" smtClean="0"/>
              <a:t>Ende des </a:t>
            </a:r>
            <a:r>
              <a:rPr lang="de-DE" sz="1400" dirty="0"/>
              <a:t>Seils und das Monster mit all seinen Zweifeln, harschen Bewertungen </a:t>
            </a:r>
            <a:r>
              <a:rPr lang="de-DE" sz="1400" dirty="0" smtClean="0"/>
              <a:t>und negativen </a:t>
            </a:r>
            <a:r>
              <a:rPr lang="de-DE" sz="1400" dirty="0"/>
              <a:t>Gefühlen steht am anderen Ende. Zwischen Ihnen ist ein Abgrund, in </a:t>
            </a:r>
            <a:r>
              <a:rPr lang="de-DE" sz="1400" dirty="0" smtClean="0"/>
              <a:t>den Sie </a:t>
            </a:r>
            <a:r>
              <a:rPr lang="de-DE" sz="1400" dirty="0"/>
              <a:t>unter keinen Umständen fallen wollen. </a:t>
            </a:r>
            <a:endParaRPr lang="de-DE" sz="1400" dirty="0" smtClean="0"/>
          </a:p>
          <a:p>
            <a:r>
              <a:rPr lang="de-DE" sz="1400" dirty="0" smtClean="0"/>
              <a:t>Beim </a:t>
            </a:r>
            <a:r>
              <a:rPr lang="de-DE" sz="1400" dirty="0"/>
              <a:t>Tauziehen steht fest, dass Sie </a:t>
            </a:r>
            <a:r>
              <a:rPr lang="de-DE" sz="1400" dirty="0" smtClean="0"/>
              <a:t>so feste </a:t>
            </a:r>
            <a:r>
              <a:rPr lang="de-DE" sz="1400" dirty="0"/>
              <a:t>wie möglich ziehen wollen, damit das Monster hinfällt. Sie wollen es besiegen</a:t>
            </a:r>
            <a:r>
              <a:rPr lang="de-DE" sz="1400" dirty="0" smtClean="0"/>
              <a:t>, Sie </a:t>
            </a:r>
            <a:r>
              <a:rPr lang="de-DE" sz="1400" dirty="0"/>
              <a:t>wollen es und all den negativen Kram, für den es steht, aus Ihrem </a:t>
            </a:r>
            <a:r>
              <a:rPr lang="de-DE" sz="1400" dirty="0" smtClean="0"/>
              <a:t>Leben beseitigen</a:t>
            </a:r>
            <a:r>
              <a:rPr lang="de-DE" sz="1400" dirty="0"/>
              <a:t>. </a:t>
            </a:r>
            <a:endParaRPr lang="de-DE" sz="1400" dirty="0" smtClean="0"/>
          </a:p>
          <a:p>
            <a:r>
              <a:rPr lang="de-DE" sz="1400" dirty="0" smtClean="0"/>
              <a:t>Aber </a:t>
            </a:r>
            <a:r>
              <a:rPr lang="de-DE" sz="1400" dirty="0"/>
              <a:t>so sehr Sie auch ziehen, so lange Sie auch versuchen, zu gewinnen </a:t>
            </a:r>
            <a:r>
              <a:rPr lang="de-DE" sz="1400" dirty="0" smtClean="0"/>
              <a:t>– das </a:t>
            </a:r>
            <a:r>
              <a:rPr lang="de-DE" sz="1400" dirty="0"/>
              <a:t>Monster ist stärker. Sie stecken in einem ständigen Hin und Her, das </a:t>
            </a:r>
            <a:r>
              <a:rPr lang="de-DE" sz="1400" dirty="0" smtClean="0"/>
              <a:t>nicht aufhört</a:t>
            </a:r>
            <a:r>
              <a:rPr lang="de-DE" sz="1400" dirty="0"/>
              <a:t>. </a:t>
            </a:r>
            <a:endParaRPr lang="de-DE" sz="1400" dirty="0" smtClean="0"/>
          </a:p>
          <a:p>
            <a:r>
              <a:rPr lang="de-DE" sz="1400" dirty="0" smtClean="0"/>
              <a:t>Jetzt </a:t>
            </a:r>
            <a:r>
              <a:rPr lang="de-DE" sz="1400" dirty="0"/>
              <a:t>schauen Sie mal auf Ihre Hände und Füße: Während Sie mit diesem</a:t>
            </a:r>
          </a:p>
          <a:p>
            <a:r>
              <a:rPr lang="de-DE" sz="1400" dirty="0"/>
              <a:t>Kampf beschäftigt sind, können Sie nichts anderes mehr tun, denn Sie </a:t>
            </a:r>
            <a:r>
              <a:rPr lang="de-DE" sz="1400" dirty="0" smtClean="0"/>
              <a:t>umklammern das </a:t>
            </a:r>
            <a:r>
              <a:rPr lang="de-DE" sz="1400" dirty="0"/>
              <a:t>Seil mit beiden Händen, die Füße fest in den Boden gerammt, immer </a:t>
            </a:r>
            <a:r>
              <a:rPr lang="de-DE" sz="1400" dirty="0" smtClean="0"/>
              <a:t>in derselben </a:t>
            </a:r>
            <a:r>
              <a:rPr lang="de-DE" sz="1400" dirty="0"/>
              <a:t>Position. So geht es hin und her. </a:t>
            </a:r>
            <a:endParaRPr lang="de-DE" sz="1400" dirty="0" smtClean="0"/>
          </a:p>
          <a:p>
            <a:r>
              <a:rPr lang="de-DE" sz="1400" dirty="0" smtClean="0"/>
              <a:t>Je </a:t>
            </a:r>
            <a:r>
              <a:rPr lang="de-DE" sz="1400" dirty="0"/>
              <a:t>länger der Kampf dauert, </a:t>
            </a:r>
            <a:r>
              <a:rPr lang="de-DE" sz="1400" dirty="0" smtClean="0"/>
              <a:t>desto anstrengender </a:t>
            </a:r>
            <a:r>
              <a:rPr lang="de-DE" sz="1400" dirty="0"/>
              <a:t>ist es. Sie stecken in einem endlosen und ermüdenden Wettstreit </a:t>
            </a:r>
            <a:r>
              <a:rPr lang="de-DE" sz="1400" dirty="0" smtClean="0"/>
              <a:t>um Ihr </a:t>
            </a:r>
            <a:r>
              <a:rPr lang="de-DE" sz="1400" dirty="0"/>
              <a:t>Leben, so scheint es zumindest.</a:t>
            </a:r>
            <a:endParaRPr lang="de-CH" sz="1400" dirty="0"/>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238349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04664"/>
            <a:ext cx="7772400" cy="515144"/>
          </a:xfrm>
        </p:spPr>
        <p:txBody>
          <a:bodyPr/>
          <a:lstStyle/>
          <a:p>
            <a:r>
              <a:rPr lang="de-DE" sz="2400" b="0" dirty="0"/>
              <a:t>Übung: Das Tauziehen mit dem </a:t>
            </a:r>
            <a:r>
              <a:rPr lang="de-DE" sz="2400" b="0" dirty="0" smtClean="0"/>
              <a:t>Schmerzmonster </a:t>
            </a:r>
            <a:r>
              <a:rPr lang="de-DE" sz="1400" b="0" dirty="0" smtClean="0"/>
              <a:t>(Forts.)</a:t>
            </a:r>
            <a:endParaRPr lang="de-CH" sz="1400" dirty="0"/>
          </a:p>
        </p:txBody>
      </p:sp>
      <p:sp>
        <p:nvSpPr>
          <p:cNvPr id="3" name="Inhaltsplatzhalter 2"/>
          <p:cNvSpPr>
            <a:spLocks noGrp="1"/>
          </p:cNvSpPr>
          <p:nvPr>
            <p:ph idx="1"/>
          </p:nvPr>
        </p:nvSpPr>
        <p:spPr>
          <a:xfrm>
            <a:off x="755576" y="1340768"/>
            <a:ext cx="7772400" cy="4755232"/>
          </a:xfrm>
        </p:spPr>
        <p:txBody>
          <a:bodyPr/>
          <a:lstStyle/>
          <a:p>
            <a:r>
              <a:rPr lang="de-DE" sz="1600" dirty="0"/>
              <a:t>Die Frage für uns und unsere Klienten ist diese: Gibt es einen anderen Weg? </a:t>
            </a:r>
            <a:endParaRPr lang="de-DE" sz="1600" dirty="0" smtClean="0"/>
          </a:p>
          <a:p>
            <a:r>
              <a:rPr lang="de-DE" sz="1600" dirty="0" smtClean="0"/>
              <a:t>Was </a:t>
            </a:r>
            <a:r>
              <a:rPr lang="de-DE" sz="1600" dirty="0"/>
              <a:t>wäre</a:t>
            </a:r>
            <a:r>
              <a:rPr lang="de-DE" sz="1600" dirty="0" smtClean="0"/>
              <a:t>, wenn </a:t>
            </a:r>
            <a:r>
              <a:rPr lang="de-DE" sz="1600" dirty="0"/>
              <a:t>wir das Seil loslassen und aufhören mit dem Monster zu ringen? </a:t>
            </a:r>
            <a:endParaRPr lang="de-DE" sz="1600" dirty="0" smtClean="0"/>
          </a:p>
          <a:p>
            <a:r>
              <a:rPr lang="de-DE" sz="1600" dirty="0" smtClean="0"/>
              <a:t>Wenn </a:t>
            </a:r>
            <a:r>
              <a:rPr lang="de-DE" sz="1600" dirty="0"/>
              <a:t>wir </a:t>
            </a:r>
            <a:r>
              <a:rPr lang="de-DE" sz="1600" dirty="0" smtClean="0"/>
              <a:t>das täten</a:t>
            </a:r>
            <a:r>
              <a:rPr lang="de-DE" sz="1600" dirty="0"/>
              <a:t>, ginge das Monster zwar wahrscheinlich nicht weg – all die negativen Gedanken</a:t>
            </a:r>
            <a:r>
              <a:rPr lang="de-DE" sz="1600" dirty="0" smtClean="0"/>
              <a:t>, Gefühle </a:t>
            </a:r>
            <a:r>
              <a:rPr lang="de-DE" sz="1600" dirty="0"/>
              <a:t>und Empfindungen wären immer noch da. </a:t>
            </a:r>
            <a:endParaRPr lang="de-DE" sz="1600" dirty="0" smtClean="0"/>
          </a:p>
          <a:p>
            <a:r>
              <a:rPr lang="de-DE" sz="1600" dirty="0" smtClean="0"/>
              <a:t>Doch </a:t>
            </a:r>
            <a:r>
              <a:rPr lang="de-DE" sz="1600" dirty="0"/>
              <a:t>jetzt können wir und </a:t>
            </a:r>
            <a:r>
              <a:rPr lang="de-DE" sz="1600" dirty="0" smtClean="0"/>
              <a:t>unsere Klienten </a:t>
            </a:r>
            <a:r>
              <a:rPr lang="de-DE" sz="1600" dirty="0"/>
              <a:t>sich frei bewegen, etwas anderes tun, uns auf einen anderen </a:t>
            </a:r>
            <a:r>
              <a:rPr lang="de-DE" sz="1600" dirty="0" smtClean="0"/>
              <a:t>vielleicht </a:t>
            </a:r>
            <a:r>
              <a:rPr lang="de-DE" sz="1600" dirty="0" err="1" smtClean="0"/>
              <a:t>erfüllenderen</a:t>
            </a:r>
            <a:r>
              <a:rPr lang="de-DE" sz="1600" dirty="0" smtClean="0"/>
              <a:t> </a:t>
            </a:r>
            <a:r>
              <a:rPr lang="de-DE" sz="1600" dirty="0"/>
              <a:t>Lebensbereich konzentrieren. </a:t>
            </a:r>
            <a:endParaRPr lang="de-DE" sz="1600" dirty="0" smtClean="0"/>
          </a:p>
          <a:p>
            <a:r>
              <a:rPr lang="de-DE" sz="1600" dirty="0" smtClean="0"/>
              <a:t>Demnach </a:t>
            </a:r>
            <a:r>
              <a:rPr lang="de-DE" sz="1600" dirty="0"/>
              <a:t>besteht Akzeptieren darin</a:t>
            </a:r>
            <a:r>
              <a:rPr lang="de-DE" sz="1600" dirty="0" smtClean="0"/>
              <a:t>, ungewollte </a:t>
            </a:r>
            <a:r>
              <a:rPr lang="de-DE" sz="1600" dirty="0"/>
              <a:t>Gedanken und Gefühle zur Kenntnis zu nehmen und zu lernen, sie </a:t>
            </a:r>
            <a:r>
              <a:rPr lang="de-DE" sz="1600" dirty="0" smtClean="0"/>
              <a:t>als das </a:t>
            </a:r>
            <a:r>
              <a:rPr lang="de-DE" sz="1600" dirty="0"/>
              <a:t>zu sehen, was sie sind: vorübergehende Passagiere in Kopf und Körper, die </a:t>
            </a:r>
            <a:r>
              <a:rPr lang="de-DE" sz="1600" dirty="0" smtClean="0"/>
              <a:t>von alleine </a:t>
            </a:r>
            <a:r>
              <a:rPr lang="de-DE" sz="1600" dirty="0"/>
              <a:t>kommen und auch irgendwann wieder von alleine gehen. </a:t>
            </a:r>
            <a:endParaRPr lang="de-DE" sz="1600" dirty="0" smtClean="0"/>
          </a:p>
          <a:p>
            <a:r>
              <a:rPr lang="de-DE" sz="1600" dirty="0" smtClean="0"/>
              <a:t>Man </a:t>
            </a:r>
            <a:r>
              <a:rPr lang="de-DE" sz="1600" dirty="0"/>
              <a:t>braucht </a:t>
            </a:r>
            <a:r>
              <a:rPr lang="de-DE" sz="1600" dirty="0" smtClean="0"/>
              <a:t>weder auf </a:t>
            </a:r>
            <a:r>
              <a:rPr lang="de-DE" sz="1600" dirty="0"/>
              <a:t>sie zu reagieren noch sie verändern. </a:t>
            </a:r>
            <a:endParaRPr lang="de-DE" sz="1600" dirty="0" smtClean="0"/>
          </a:p>
          <a:p>
            <a:r>
              <a:rPr lang="de-DE" sz="1600" dirty="0" smtClean="0"/>
              <a:t>Kurzum</a:t>
            </a:r>
            <a:r>
              <a:rPr lang="de-DE" sz="1600" dirty="0"/>
              <a:t>, Akzeptieren ist kein Gefühl, </a:t>
            </a:r>
            <a:r>
              <a:rPr lang="de-DE" sz="1600" dirty="0" smtClean="0"/>
              <a:t>sondern eine </a:t>
            </a:r>
            <a:r>
              <a:rPr lang="de-DE" sz="1600" dirty="0"/>
              <a:t>erlernbare Fertigkeit. Sie ist die Wahl, dem Erleben mehr Freundlichkeit entgegenzubringen</a:t>
            </a:r>
            <a:r>
              <a:rPr lang="de-DE" sz="1600" dirty="0" smtClean="0"/>
              <a:t>.</a:t>
            </a:r>
            <a:endParaRPr lang="de-DE" sz="1600" dirty="0"/>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243364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el 1"/>
          <p:cNvSpPr>
            <a:spLocks noGrp="1"/>
          </p:cNvSpPr>
          <p:nvPr>
            <p:ph type="title"/>
          </p:nvPr>
        </p:nvSpPr>
        <p:spPr>
          <a:xfrm>
            <a:off x="684213" y="260350"/>
            <a:ext cx="7772400" cy="1347788"/>
          </a:xfrm>
        </p:spPr>
        <p:txBody>
          <a:bodyPr/>
          <a:lstStyle/>
          <a:p>
            <a:r>
              <a:rPr lang="de-DE" altLang="de-DE" sz="2800" b="0" smtClean="0"/>
              <a:t>Aus einem Aber ein Und machen</a:t>
            </a:r>
            <a:br>
              <a:rPr lang="de-DE" altLang="de-DE" sz="2800" b="0" smtClean="0"/>
            </a:br>
            <a:r>
              <a:rPr lang="de-DE" altLang="de-DE" sz="2400" b="0" smtClean="0">
                <a:solidFill>
                  <a:schemeClr val="tx1"/>
                </a:solidFill>
              </a:rPr>
              <a:t>Unser Verstand ist ein „Aber-Sager“</a:t>
            </a:r>
          </a:p>
        </p:txBody>
      </p:sp>
      <p:sp>
        <p:nvSpPr>
          <p:cNvPr id="150531" name="Inhaltsplatzhalter 2"/>
          <p:cNvSpPr>
            <a:spLocks noGrp="1"/>
          </p:cNvSpPr>
          <p:nvPr>
            <p:ph idx="1"/>
          </p:nvPr>
        </p:nvSpPr>
        <p:spPr>
          <a:xfrm>
            <a:off x="685800" y="1628775"/>
            <a:ext cx="7772400" cy="4895850"/>
          </a:xfrm>
        </p:spPr>
        <p:txBody>
          <a:bodyPr/>
          <a:lstStyle/>
          <a:p>
            <a:r>
              <a:rPr lang="de-DE" altLang="de-DE" sz="2400" smtClean="0"/>
              <a:t>„ich würde gerne spazieren gehen,</a:t>
            </a:r>
          </a:p>
          <a:p>
            <a:r>
              <a:rPr lang="de-DE" altLang="de-DE" sz="2400" smtClean="0"/>
              <a:t>…………….. </a:t>
            </a:r>
            <a:r>
              <a:rPr lang="de-DE" altLang="de-DE" sz="2400" smtClean="0">
                <a:solidFill>
                  <a:srgbClr val="FF0000"/>
                </a:solidFill>
              </a:rPr>
              <a:t>aber</a:t>
            </a:r>
            <a:r>
              <a:rPr lang="de-DE" altLang="de-DE" sz="2400" smtClean="0"/>
              <a:t> ich habe Schmerzen.</a:t>
            </a:r>
          </a:p>
          <a:p>
            <a:r>
              <a:rPr lang="de-DE" altLang="de-DE" sz="2400" smtClean="0">
                <a:sym typeface="Wingdings" pitchFamily="2" charset="2"/>
              </a:rPr>
              <a:t> </a:t>
            </a:r>
            <a:r>
              <a:rPr lang="de-DE" altLang="de-DE" sz="2400" smtClean="0">
                <a:solidFill>
                  <a:srgbClr val="FF0000"/>
                </a:solidFill>
                <a:sym typeface="Wingdings" pitchFamily="2" charset="2"/>
              </a:rPr>
              <a:t>Es geht nicht.</a:t>
            </a:r>
          </a:p>
          <a:p>
            <a:r>
              <a:rPr lang="de-DE" altLang="de-DE" sz="2400" smtClean="0">
                <a:sym typeface="Wingdings" pitchFamily="2" charset="2"/>
              </a:rPr>
              <a:t> das „aber“ ist eine Barriere</a:t>
            </a:r>
            <a:endParaRPr lang="de-DE" altLang="de-DE" sz="2400" smtClean="0">
              <a:solidFill>
                <a:srgbClr val="FF0000"/>
              </a:solidFill>
              <a:sym typeface="Wingdings" pitchFamily="2" charset="2"/>
            </a:endParaRPr>
          </a:p>
          <a:p>
            <a:r>
              <a:rPr lang="de-DE" altLang="de-DE" sz="2400" smtClean="0">
                <a:sym typeface="Wingdings" pitchFamily="2" charset="2"/>
              </a:rPr>
              <a:t> Bin ich </a:t>
            </a:r>
            <a:r>
              <a:rPr lang="de-DE" altLang="de-DE" sz="2400" smtClean="0">
                <a:solidFill>
                  <a:srgbClr val="FF0000"/>
                </a:solidFill>
                <a:sym typeface="Wingdings" pitchFamily="2" charset="2"/>
              </a:rPr>
              <a:t>bereit</a:t>
            </a:r>
            <a:r>
              <a:rPr lang="de-DE" altLang="de-DE" sz="2400" smtClean="0">
                <a:sym typeface="Wingdings" pitchFamily="2" charset="2"/>
              </a:rPr>
              <a:t> spazieren zu gehen und dabei möglicherweise erfahren zu müssen, dass ich momentan nicht mehr so belastbar bin wie früher</a:t>
            </a:r>
            <a:endParaRPr lang="de-DE" altLang="de-DE" sz="2400" smtClean="0">
              <a:solidFill>
                <a:srgbClr val="FF0000"/>
              </a:solidFill>
              <a:sym typeface="Wingdings" pitchFamily="2" charset="2"/>
            </a:endParaRPr>
          </a:p>
          <a:p>
            <a:r>
              <a:rPr lang="de-DE" altLang="de-DE" sz="2400" smtClean="0">
                <a:sym typeface="Wingdings" pitchFamily="2" charset="2"/>
              </a:rPr>
              <a:t>„ich würde gerne spazieren gehen,</a:t>
            </a:r>
          </a:p>
          <a:p>
            <a:r>
              <a:rPr lang="de-DE" altLang="de-DE" sz="2400" smtClean="0">
                <a:sym typeface="Wingdings" pitchFamily="2" charset="2"/>
              </a:rPr>
              <a:t>……………… </a:t>
            </a:r>
            <a:r>
              <a:rPr lang="de-DE" altLang="de-DE" sz="2400" smtClean="0">
                <a:solidFill>
                  <a:srgbClr val="FF0000"/>
                </a:solidFill>
                <a:sym typeface="Wingdings" pitchFamily="2" charset="2"/>
              </a:rPr>
              <a:t>und </a:t>
            </a:r>
            <a:r>
              <a:rPr lang="de-DE" altLang="de-DE" sz="2400" smtClean="0">
                <a:sym typeface="Wingdings" pitchFamily="2" charset="2"/>
              </a:rPr>
              <a:t>habe Schmerzen.</a:t>
            </a:r>
          </a:p>
          <a:p>
            <a:r>
              <a:rPr lang="de-DE" altLang="de-DE" sz="2400" smtClean="0">
                <a:sym typeface="Wingdings" pitchFamily="2" charset="2"/>
              </a:rPr>
              <a:t> </a:t>
            </a:r>
            <a:r>
              <a:rPr lang="de-DE" altLang="de-DE" sz="2400" smtClean="0">
                <a:solidFill>
                  <a:srgbClr val="FF0000"/>
                </a:solidFill>
                <a:sym typeface="Wingdings" pitchFamily="2" charset="2"/>
              </a:rPr>
              <a:t>Was verändert diese Formulierung?</a:t>
            </a:r>
          </a:p>
          <a:p>
            <a:r>
              <a:rPr lang="de-DE" altLang="de-DE" sz="2400" smtClean="0">
                <a:sym typeface="Wingdings" pitchFamily="2" charset="2"/>
              </a:rPr>
              <a:t> Kann ich aus dem Aber ein Und machen?</a:t>
            </a:r>
            <a:endParaRPr lang="de-DE" altLang="de-DE" sz="2400" smtClean="0">
              <a:solidFill>
                <a:srgbClr val="FF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5456912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el 1"/>
          <p:cNvSpPr>
            <a:spLocks noGrp="1"/>
          </p:cNvSpPr>
          <p:nvPr>
            <p:ph type="title"/>
          </p:nvPr>
        </p:nvSpPr>
        <p:spPr/>
        <p:txBody>
          <a:bodyPr/>
          <a:lstStyle/>
          <a:p>
            <a:r>
              <a:rPr lang="de-CH" altLang="de-DE" sz="2800" b="0" smtClean="0"/>
              <a:t>Übung</a:t>
            </a:r>
          </a:p>
        </p:txBody>
      </p:sp>
      <p:sp>
        <p:nvSpPr>
          <p:cNvPr id="151555" name="Inhaltsplatzhalter 2"/>
          <p:cNvSpPr>
            <a:spLocks noGrp="1"/>
          </p:cNvSpPr>
          <p:nvPr>
            <p:ph idx="1"/>
          </p:nvPr>
        </p:nvSpPr>
        <p:spPr/>
        <p:txBody>
          <a:bodyPr/>
          <a:lstStyle/>
          <a:p>
            <a:r>
              <a:rPr lang="de-CH" altLang="de-DE" sz="2000" dirty="0" smtClean="0"/>
              <a:t>Welche Aber-Sätze kennen Sie, in denen Ihr Verstand Ihnen als Hinderungsgrund ein Gefühl, eine Erinnerung oder eine körperliche Empfindung nennt? Und wie könnten Sie diese Sätze umformulieren, sodass aus dem Aber ein Und wird?</a:t>
            </a:r>
          </a:p>
          <a:p>
            <a:r>
              <a:rPr lang="de-CH" altLang="de-DE" sz="2400" dirty="0" smtClean="0"/>
              <a:t>Aber-Satz:</a:t>
            </a:r>
          </a:p>
          <a:p>
            <a:endParaRPr lang="de-CH" altLang="de-DE" sz="2400" dirty="0" smtClean="0"/>
          </a:p>
          <a:p>
            <a:r>
              <a:rPr lang="de-CH" altLang="de-DE" sz="2400" dirty="0" smtClean="0"/>
              <a:t>Und-Satz:</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832873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el 1"/>
          <p:cNvSpPr>
            <a:spLocks noGrp="1"/>
          </p:cNvSpPr>
          <p:nvPr>
            <p:ph type="title"/>
          </p:nvPr>
        </p:nvSpPr>
        <p:spPr>
          <a:xfrm>
            <a:off x="684213" y="333375"/>
            <a:ext cx="7772400" cy="863600"/>
          </a:xfrm>
        </p:spPr>
        <p:txBody>
          <a:bodyPr/>
          <a:lstStyle/>
          <a:p>
            <a:r>
              <a:rPr lang="de-CH" altLang="de-DE" sz="3200" b="0" smtClean="0"/>
              <a:t>Thronsaal-Übung</a:t>
            </a:r>
          </a:p>
        </p:txBody>
      </p:sp>
      <p:sp>
        <p:nvSpPr>
          <p:cNvPr id="153603" name="Inhaltsplatzhalter 2"/>
          <p:cNvSpPr>
            <a:spLocks noGrp="1"/>
          </p:cNvSpPr>
          <p:nvPr>
            <p:ph idx="1"/>
          </p:nvPr>
        </p:nvSpPr>
        <p:spPr>
          <a:xfrm>
            <a:off x="685800" y="1268413"/>
            <a:ext cx="7772400" cy="4827587"/>
          </a:xfrm>
        </p:spPr>
        <p:txBody>
          <a:bodyPr/>
          <a:lstStyle/>
          <a:p>
            <a:r>
              <a:rPr lang="de-CH" altLang="de-DE" sz="2400" smtClean="0"/>
              <a:t>Einleitung: Trance-Induktion oder Achtsamkeit</a:t>
            </a:r>
          </a:p>
          <a:p>
            <a:r>
              <a:rPr lang="de-CH" altLang="de-DE" sz="2400" smtClean="0"/>
              <a:t>Thronsaal imaginieren (schöner Saal, Fenster, Sonne scheint, Thron in der Mitte, gegenüber der Tür)</a:t>
            </a:r>
          </a:p>
          <a:p>
            <a:r>
              <a:rPr lang="de-CH" altLang="de-DE" sz="2400" smtClean="0"/>
              <a:t>Pat. als König(in) – gütig und weise</a:t>
            </a:r>
          </a:p>
          <a:p>
            <a:r>
              <a:rPr lang="de-CH" altLang="de-DE" sz="2400" smtClean="0"/>
              <a:t>Audienz – Einladung an die Tür</a:t>
            </a:r>
          </a:p>
          <a:p>
            <a:r>
              <a:rPr lang="de-CH" altLang="de-DE" sz="2400" smtClean="0"/>
              <a:t>Kissen des Verzeihens und des Mitgefühls vor den Thron</a:t>
            </a:r>
          </a:p>
          <a:p>
            <a:r>
              <a:rPr lang="de-CH" altLang="de-DE" sz="2400" smtClean="0"/>
              <a:t>Der Schmerz kommt als Besucher zur Audienz</a:t>
            </a:r>
          </a:p>
          <a:p>
            <a:r>
              <a:rPr lang="de-CH" altLang="de-DE" sz="2400" smtClean="0"/>
              <a:t>Besucher darf sagen, was er zu sagen hat, König(in) hört zu und erkennt Nöte – gibt was nötig</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875190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el 1"/>
          <p:cNvSpPr>
            <a:spLocks noGrp="1"/>
          </p:cNvSpPr>
          <p:nvPr>
            <p:ph type="title"/>
          </p:nvPr>
        </p:nvSpPr>
        <p:spPr/>
        <p:txBody>
          <a:bodyPr/>
          <a:lstStyle/>
          <a:p>
            <a:r>
              <a:rPr lang="de-CH" altLang="de-DE" sz="3200" b="0" smtClean="0"/>
              <a:t>ACT arbeitet mit sog. «Defusion»</a:t>
            </a:r>
            <a:br>
              <a:rPr lang="de-CH" altLang="de-DE" sz="3200" b="0" smtClean="0"/>
            </a:br>
            <a:r>
              <a:rPr lang="de-CH" altLang="de-DE" sz="2400" b="0" smtClean="0">
                <a:solidFill>
                  <a:schemeClr val="tx1"/>
                </a:solidFill>
              </a:rPr>
              <a:t>Was versteht man darunter?</a:t>
            </a:r>
          </a:p>
        </p:txBody>
      </p:sp>
      <p:sp>
        <p:nvSpPr>
          <p:cNvPr id="155651" name="Inhaltsplatzhalter 2"/>
          <p:cNvSpPr>
            <a:spLocks noGrp="1"/>
          </p:cNvSpPr>
          <p:nvPr>
            <p:ph idx="1"/>
          </p:nvPr>
        </p:nvSpPr>
        <p:spPr>
          <a:xfrm>
            <a:off x="685800" y="1773238"/>
            <a:ext cx="7772400" cy="4322762"/>
          </a:xfrm>
        </p:spPr>
        <p:txBody>
          <a:bodyPr/>
          <a:lstStyle/>
          <a:p>
            <a:pPr lvl="1" indent="-342900"/>
            <a:r>
              <a:rPr lang="de-CH" altLang="de-DE" sz="2000" smtClean="0"/>
              <a:t>Fusion meint, sich in sein Denken zu verstricken, seine Gedanken wörtlich nehmen. </a:t>
            </a:r>
          </a:p>
          <a:p>
            <a:pPr lvl="1" indent="-342900"/>
            <a:r>
              <a:rPr lang="de-CH" altLang="de-DE" sz="2000" smtClean="0"/>
              <a:t>Defusion heisst, sich von Gedanken zu distanzieren, sie betrachten, wie sie kommen und gehen – auf die Gedanken schauen, statt aus ihnen heraus</a:t>
            </a:r>
          </a:p>
          <a:p>
            <a:pPr lvl="1" indent="-342900"/>
            <a:r>
              <a:rPr lang="de-CH" altLang="de-DE" sz="2000" smtClean="0"/>
              <a:t>Ziel:</a:t>
            </a:r>
          </a:p>
          <a:p>
            <a:pPr lvl="2" indent="-342900"/>
            <a:r>
              <a:rPr lang="de-CH" altLang="de-DE" sz="2000" smtClean="0"/>
              <a:t>Die wahre Natur von Gedanken sehen: sie sind nur Worte und Bilder, Lernen auf sie im Sinne von deren Nutzen zu reagieren, anstatt sie wörtlich zu nehmen</a:t>
            </a:r>
          </a:p>
          <a:p>
            <a:pPr lvl="1" indent="-342900"/>
            <a:r>
              <a:rPr lang="de-CH" altLang="de-DE" sz="2000" smtClean="0"/>
              <a:t>Wann brauche ich das?</a:t>
            </a:r>
          </a:p>
          <a:p>
            <a:pPr lvl="2" indent="-342900"/>
            <a:r>
              <a:rPr lang="de-CH" altLang="de-DE" sz="2000" smtClean="0"/>
              <a:t>Wenn Gedanken Hindernisse für ein wertgeschätzes Leben sind</a:t>
            </a:r>
          </a:p>
          <a:p>
            <a:pPr marL="0" indent="0">
              <a:buFont typeface="Wingdings 2" pitchFamily="18" charset="2"/>
              <a:buNone/>
            </a:pPr>
            <a:endParaRPr lang="de-CH" altLang="de-DE" sz="4200" b="1" smtClean="0"/>
          </a:p>
          <a:p>
            <a:pPr marL="0" indent="0">
              <a:buFont typeface="Wingdings 2" pitchFamily="18" charset="2"/>
              <a:buNone/>
            </a:pPr>
            <a:endParaRPr lang="de-CH" altLang="de-DE" sz="4200" b="1" smtClean="0"/>
          </a:p>
          <a:p>
            <a:pPr marL="0" indent="0">
              <a:buFont typeface="Wingdings 2" pitchFamily="18" charset="2"/>
              <a:buNone/>
            </a:pPr>
            <a:endParaRPr lang="de-CH" altLang="de-DE" sz="4200" b="1"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852990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42950"/>
            <a:ext cx="36861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6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765175"/>
            <a:ext cx="35528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316" name="Textfeld 1"/>
          <p:cNvSpPr txBox="1">
            <a:spLocks noChangeArrowheads="1"/>
          </p:cNvSpPr>
          <p:nvPr/>
        </p:nvSpPr>
        <p:spPr bwMode="auto">
          <a:xfrm>
            <a:off x="395288" y="4581525"/>
            <a:ext cx="36861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r>
              <a:rPr lang="de-CH" altLang="de-DE" sz="2000" dirty="0" smtClean="0">
                <a:solidFill>
                  <a:srgbClr val="FF0000"/>
                </a:solidFill>
                <a:latin typeface="Comic Sans MS"/>
              </a:rPr>
              <a:t>Kognitive Fusion: </a:t>
            </a:r>
          </a:p>
          <a:p>
            <a:pPr eaLnBrk="0" fontAlgn="base" hangingPunct="0">
              <a:spcBef>
                <a:spcPct val="0"/>
              </a:spcBef>
              <a:spcAft>
                <a:spcPct val="0"/>
              </a:spcAft>
              <a:defRPr/>
            </a:pPr>
            <a:r>
              <a:rPr lang="de-CH" altLang="de-DE" sz="2000" dirty="0" smtClean="0">
                <a:solidFill>
                  <a:srgbClr val="FF0000"/>
                </a:solidFill>
                <a:latin typeface="Comic Sans MS"/>
              </a:rPr>
              <a:t>von den Gedanken und Bewertungen aus handeln</a:t>
            </a:r>
          </a:p>
        </p:txBody>
      </p:sp>
      <p:sp>
        <p:nvSpPr>
          <p:cNvPr id="141317" name="Textfeld 2"/>
          <p:cNvSpPr txBox="1">
            <a:spLocks noChangeArrowheads="1"/>
          </p:cNvSpPr>
          <p:nvPr/>
        </p:nvSpPr>
        <p:spPr bwMode="auto">
          <a:xfrm>
            <a:off x="5003800" y="4581525"/>
            <a:ext cx="3313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r>
              <a:rPr lang="de-CH" altLang="de-DE" sz="2000" dirty="0" smtClean="0">
                <a:solidFill>
                  <a:srgbClr val="FF0000"/>
                </a:solidFill>
                <a:latin typeface="Comic Sans MS"/>
              </a:rPr>
              <a:t>Kognitive </a:t>
            </a:r>
            <a:r>
              <a:rPr lang="de-CH" altLang="de-DE" sz="2000" dirty="0" err="1" smtClean="0">
                <a:solidFill>
                  <a:srgbClr val="FF0000"/>
                </a:solidFill>
                <a:latin typeface="Comic Sans MS"/>
              </a:rPr>
              <a:t>Defusion</a:t>
            </a:r>
            <a:r>
              <a:rPr lang="de-CH" altLang="de-DE" sz="2000" dirty="0" smtClean="0">
                <a:solidFill>
                  <a:srgbClr val="FF0000"/>
                </a:solidFill>
                <a:latin typeface="Comic Sans MS"/>
              </a:rPr>
              <a:t>:</a:t>
            </a:r>
          </a:p>
          <a:p>
            <a:pPr eaLnBrk="0" fontAlgn="base" hangingPunct="0">
              <a:spcBef>
                <a:spcPct val="0"/>
              </a:spcBef>
              <a:spcAft>
                <a:spcPct val="0"/>
              </a:spcAft>
              <a:defRPr/>
            </a:pPr>
            <a:r>
              <a:rPr lang="de-CH" altLang="de-DE" sz="2000" dirty="0" smtClean="0">
                <a:solidFill>
                  <a:srgbClr val="FF0000"/>
                </a:solidFill>
                <a:latin typeface="Comic Sans MS"/>
              </a:rPr>
              <a:t>Auf die Bewertungen, Gedanken und das Erleben schauen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204596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9388" y="381000"/>
            <a:ext cx="8640762" cy="1143000"/>
          </a:xfrm>
        </p:spPr>
        <p:txBody>
          <a:bodyPr/>
          <a:lstStyle/>
          <a:p>
            <a:r>
              <a:rPr lang="en-GB" altLang="de-DE" sz="2400" b="0" smtClean="0"/>
              <a:t>Cognitive-behavioral therapy for treating chronic pain I </a:t>
            </a:r>
            <a:br>
              <a:rPr lang="en-GB" altLang="de-DE" sz="2400" b="0" smtClean="0"/>
            </a:br>
            <a:r>
              <a:rPr lang="en-GB" altLang="de-DE" sz="2400" b="0" smtClean="0"/>
              <a:t> </a:t>
            </a:r>
            <a:r>
              <a:rPr lang="en-GB" altLang="de-DE" sz="2400" b="0" smtClean="0">
                <a:solidFill>
                  <a:schemeClr val="tx1"/>
                </a:solidFill>
              </a:rPr>
              <a:t>Kerns et al.; </a:t>
            </a:r>
            <a:r>
              <a:rPr lang="en-GB" altLang="de-DE" sz="2400" b="0" smtClean="0"/>
              <a:t>10 Sitzungen</a:t>
            </a:r>
            <a:endParaRPr lang="de-DE" altLang="de-DE" sz="2400" b="0" smtClean="0">
              <a:solidFill>
                <a:schemeClr val="tx1"/>
              </a:solidFill>
            </a:endParaRPr>
          </a:p>
        </p:txBody>
      </p:sp>
      <p:graphicFrame>
        <p:nvGraphicFramePr>
          <p:cNvPr id="104451" name="Object 0"/>
          <p:cNvGraphicFramePr>
            <a:graphicFrameLocks noChangeAspect="1"/>
          </p:cNvGraphicFramePr>
          <p:nvPr/>
        </p:nvGraphicFramePr>
        <p:xfrm>
          <a:off x="790575" y="1485900"/>
          <a:ext cx="7848600" cy="4705350"/>
        </p:xfrm>
        <a:graphic>
          <a:graphicData uri="http://schemas.openxmlformats.org/presentationml/2006/ole">
            <mc:AlternateContent xmlns:mc="http://schemas.openxmlformats.org/markup-compatibility/2006">
              <mc:Choice xmlns:v="urn:schemas-microsoft-com:vml" Requires="v">
                <p:oleObj spid="_x0000_s2086" name="Document" r:id="rId4" imgW="8004079" imgH="4808925" progId="Word.Document.8">
                  <p:embed/>
                </p:oleObj>
              </mc:Choice>
              <mc:Fallback>
                <p:oleObj name="Document" r:id="rId4" imgW="8004079" imgH="480892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 y="1485900"/>
                        <a:ext cx="78486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0091757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el 1"/>
          <p:cNvSpPr>
            <a:spLocks noGrp="1"/>
          </p:cNvSpPr>
          <p:nvPr>
            <p:ph type="title"/>
          </p:nvPr>
        </p:nvSpPr>
        <p:spPr>
          <a:xfrm>
            <a:off x="457200" y="274638"/>
            <a:ext cx="8229600" cy="777875"/>
          </a:xfrm>
        </p:spPr>
        <p:txBody>
          <a:bodyPr/>
          <a:lstStyle/>
          <a:p>
            <a:r>
              <a:rPr lang="de-CH" altLang="de-DE" sz="3200" b="0" smtClean="0"/>
              <a:t>Ziel der Defusion</a:t>
            </a:r>
          </a:p>
        </p:txBody>
      </p:sp>
      <p:sp>
        <p:nvSpPr>
          <p:cNvPr id="3" name="Inhaltsplatzhalter 2"/>
          <p:cNvSpPr>
            <a:spLocks noGrp="1"/>
          </p:cNvSpPr>
          <p:nvPr>
            <p:ph idx="1"/>
          </p:nvPr>
        </p:nvSpPr>
        <p:spPr>
          <a:xfrm>
            <a:off x="179512" y="1052736"/>
            <a:ext cx="8856984" cy="5472608"/>
          </a:xfrm>
          <a:extLst/>
        </p:spPr>
        <p:txBody>
          <a:bodyPr>
            <a:normAutofit fontScale="62500" lnSpcReduction="20000"/>
          </a:bodyPr>
          <a:lstStyle/>
          <a:p>
            <a:pPr marL="0" indent="0">
              <a:buFont typeface="Wingdings 2" pitchFamily="18" charset="2"/>
              <a:buNone/>
              <a:defRPr/>
            </a:pPr>
            <a:r>
              <a:rPr lang="de-CH" sz="3600" dirty="0" smtClean="0">
                <a:solidFill>
                  <a:srgbClr val="FF0000"/>
                </a:solidFill>
              </a:rPr>
              <a:t>Es geht nicht darum, </a:t>
            </a:r>
          </a:p>
          <a:p>
            <a:pPr marL="0" indent="0">
              <a:buFont typeface="Wingdings 2" pitchFamily="18" charset="2"/>
              <a:buNone/>
              <a:defRPr/>
            </a:pPr>
            <a:r>
              <a:rPr lang="de-CH" sz="3600" dirty="0" smtClean="0">
                <a:solidFill>
                  <a:srgbClr val="FF0000"/>
                </a:solidFill>
              </a:rPr>
              <a:t>ob ein Gedanke richtig oder falsch ist, </a:t>
            </a:r>
          </a:p>
          <a:p>
            <a:pPr marL="0" indent="0">
              <a:buFont typeface="Wingdings 2" pitchFamily="18" charset="2"/>
              <a:buNone/>
              <a:defRPr/>
            </a:pPr>
            <a:r>
              <a:rPr lang="de-CH" sz="3600" dirty="0" smtClean="0">
                <a:solidFill>
                  <a:srgbClr val="FF0000"/>
                </a:solidFill>
              </a:rPr>
              <a:t>sondern ob dieser Gedanke dabei hilft, das Leben zu führen, </a:t>
            </a:r>
          </a:p>
          <a:p>
            <a:pPr marL="0" indent="0">
              <a:buFont typeface="Wingdings 2" pitchFamily="18" charset="2"/>
              <a:buNone/>
              <a:defRPr/>
            </a:pPr>
            <a:r>
              <a:rPr lang="de-CH" sz="3600" dirty="0" smtClean="0">
                <a:solidFill>
                  <a:srgbClr val="FF0000"/>
                </a:solidFill>
              </a:rPr>
              <a:t>das die Person sich wünscht. </a:t>
            </a:r>
          </a:p>
          <a:p>
            <a:pPr marL="0" indent="0">
              <a:buFont typeface="Wingdings 2" pitchFamily="18" charset="2"/>
              <a:buNone/>
              <a:defRPr/>
            </a:pPr>
            <a:endParaRPr lang="de-CH" b="1" dirty="0" smtClean="0"/>
          </a:p>
          <a:p>
            <a:pPr lvl="1">
              <a:defRPr/>
            </a:pPr>
            <a:r>
              <a:rPr lang="de-CH" sz="3200" dirty="0" smtClean="0"/>
              <a:t>Bsp.: Pat.: «ich bin eine schlechte Mutter», Therapeut: «hilft es Ihnen, die Mutter zu sein, die Sie sein möchten, wenn Sie sich von diesem Gedanken völlig in Beschlag nehmen lassen?»</a:t>
            </a:r>
          </a:p>
          <a:p>
            <a:pPr lvl="1">
              <a:defRPr/>
            </a:pPr>
            <a:endParaRPr lang="de-CH" sz="2900" dirty="0" smtClean="0"/>
          </a:p>
          <a:p>
            <a:pPr lvl="1">
              <a:defRPr/>
            </a:pPr>
            <a:r>
              <a:rPr lang="de-CH" sz="3200" dirty="0" smtClean="0"/>
              <a:t>Metapher: Angenommen, Sie befinden sich mitten auf einem See, Ihr Boot wäre gekentert und Sie hielten einen schweren Koffer ganz fest. Sie wollen ihn nicht loslassen, weil er voller wertvoller Dinge ist. aber er zieht Sie unter </a:t>
            </a:r>
            <a:r>
              <a:rPr lang="de-CH" sz="3200" dirty="0"/>
              <a:t>W</a:t>
            </a:r>
            <a:r>
              <a:rPr lang="de-CH" sz="3200" dirty="0" smtClean="0"/>
              <a:t>asser. Was würden Sie tun? (Loslassen und ans Ufer schwimmen.)</a:t>
            </a:r>
          </a:p>
          <a:p>
            <a:pPr marL="457200" lvl="1" indent="0">
              <a:buFont typeface="Wingdings 2" pitchFamily="18" charset="2"/>
              <a:buNone/>
              <a:defRPr/>
            </a:pPr>
            <a:r>
              <a:rPr lang="de-CH" sz="2900" dirty="0" smtClean="0"/>
              <a:t> </a:t>
            </a:r>
          </a:p>
        </p:txBody>
      </p:sp>
      <p:pic>
        <p:nvPicPr>
          <p:cNvPr id="4" name="Picture 2" descr="https://galerialohrum.files.wordpress.com/2008/11/unterw2.jpg?w=477">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7" y="5157192"/>
            <a:ext cx="1720939" cy="1287998"/>
          </a:xfrm>
          <a:prstGeom prst="rect">
            <a:avLst/>
          </a:prstGeom>
          <a:noFill/>
          <a:extLst>
            <a:ext uri="{909E8E84-426E-40DD-AFC4-6F175D3DCCD1}">
              <a14:hiddenFill xmlns:a14="http://schemas.microsoft.com/office/drawing/2010/main">
                <a:solidFill>
                  <a:srgbClr val="FFFFFF"/>
                </a:solidFill>
              </a14:hiddenFill>
            </a:ext>
          </a:extLst>
        </p:spPr>
      </p:pic>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237068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el 2"/>
          <p:cNvSpPr>
            <a:spLocks noGrp="1"/>
          </p:cNvSpPr>
          <p:nvPr>
            <p:ph type="title"/>
          </p:nvPr>
        </p:nvSpPr>
        <p:spPr>
          <a:xfrm>
            <a:off x="684213" y="333375"/>
            <a:ext cx="7772400" cy="863600"/>
          </a:xfrm>
        </p:spPr>
        <p:txBody>
          <a:bodyPr/>
          <a:lstStyle/>
          <a:p>
            <a:r>
              <a:rPr lang="de-DE" altLang="de-DE" sz="3200" b="0" smtClean="0"/>
              <a:t>Ein Indianer kennt keinen .....</a:t>
            </a:r>
          </a:p>
        </p:txBody>
      </p:sp>
      <p:sp>
        <p:nvSpPr>
          <p:cNvPr id="160771" name="Inhaltsplatzhalter 8"/>
          <p:cNvSpPr>
            <a:spLocks noGrp="1"/>
          </p:cNvSpPr>
          <p:nvPr>
            <p:ph idx="1"/>
          </p:nvPr>
        </p:nvSpPr>
        <p:spPr>
          <a:xfrm>
            <a:off x="685800" y="1196975"/>
            <a:ext cx="7772400" cy="5040313"/>
          </a:xfrm>
        </p:spPr>
        <p:txBody>
          <a:bodyPr/>
          <a:lstStyle/>
          <a:p>
            <a:r>
              <a:rPr lang="de-DE" altLang="de-DE" sz="2400" dirty="0" smtClean="0"/>
              <a:t>„Wenn Sie nachher nach Hause gehen und einen Indianer auf der </a:t>
            </a:r>
            <a:r>
              <a:rPr lang="de-DE" altLang="de-DE" sz="2400" dirty="0" err="1" smtClean="0"/>
              <a:t>Strasse</a:t>
            </a:r>
            <a:r>
              <a:rPr lang="de-DE" altLang="de-DE" sz="2400" dirty="0" smtClean="0"/>
              <a:t> sehen, was werden Sie dann denken?“</a:t>
            </a:r>
          </a:p>
          <a:p>
            <a:r>
              <a:rPr lang="de-DE" altLang="de-DE" sz="2400" dirty="0" smtClean="0"/>
              <a:t>Wenn der Indianer stolpert und auf die Nase fällt, werden Sie ihm dann helfen?</a:t>
            </a:r>
          </a:p>
          <a:p>
            <a:r>
              <a:rPr lang="de-DE" altLang="de-DE" sz="2400" dirty="0" smtClean="0"/>
              <a:t>Warum würden Sie ihm helfen, wenn er keinen Schmerz kennt?</a:t>
            </a:r>
          </a:p>
        </p:txBody>
      </p:sp>
      <p:sp>
        <p:nvSpPr>
          <p:cNvPr id="160772" name="Nach rechts gekrümmter Pfeil 6"/>
          <p:cNvSpPr>
            <a:spLocks noChangeArrowheads="1"/>
          </p:cNvSpPr>
          <p:nvPr/>
        </p:nvSpPr>
        <p:spPr bwMode="auto">
          <a:xfrm>
            <a:off x="929123" y="4309156"/>
            <a:ext cx="642938" cy="1555750"/>
          </a:xfrm>
          <a:prstGeom prst="curvedRightArrow">
            <a:avLst>
              <a:gd name="adj1" fmla="val 25060"/>
              <a:gd name="adj2" fmla="val 50109"/>
              <a:gd name="adj3" fmla="val 15546"/>
            </a:avLst>
          </a:prstGeom>
          <a:solidFill>
            <a:schemeClr val="accent2"/>
          </a:solidFill>
          <a:ln w="9525" algn="ctr">
            <a:solidFill>
              <a:schemeClr val="tx1"/>
            </a:solidFill>
            <a:round/>
            <a:headEnd/>
            <a:tailEnd/>
          </a:ln>
        </p:spPr>
        <p:txBody>
          <a:bodyPr/>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Bef>
                <a:spcPct val="0"/>
              </a:spcBef>
              <a:spcAft>
                <a:spcPct val="0"/>
              </a:spcAft>
              <a:buClrTx/>
              <a:buFontTx/>
              <a:buNone/>
            </a:pPr>
            <a:endParaRPr lang="de-DE" altLang="de-DE" sz="2400">
              <a:solidFill>
                <a:srgbClr val="000000"/>
              </a:solidFill>
              <a:latin typeface="Times New Roman" pitchFamily="18" charset="0"/>
            </a:endParaRPr>
          </a:p>
        </p:txBody>
      </p:sp>
      <p:sp>
        <p:nvSpPr>
          <p:cNvPr id="8" name="Textfeld 7"/>
          <p:cNvSpPr txBox="1"/>
          <p:nvPr/>
        </p:nvSpPr>
        <p:spPr>
          <a:xfrm>
            <a:off x="1673736" y="4221088"/>
            <a:ext cx="6500812" cy="1569660"/>
          </a:xfrm>
          <a:prstGeom prst="rect">
            <a:avLst/>
          </a:prstGeom>
          <a:noFill/>
        </p:spPr>
        <p:txBody>
          <a:bodyPr>
            <a:spAutoFit/>
          </a:bodyPr>
          <a:lstStyle/>
          <a:p>
            <a:pPr eaLnBrk="0" fontAlgn="base" hangingPunct="0">
              <a:spcBef>
                <a:spcPct val="0"/>
              </a:spcBef>
              <a:spcAft>
                <a:spcPct val="0"/>
              </a:spcAft>
              <a:defRPr/>
            </a:pPr>
            <a:r>
              <a:rPr lang="de-DE" sz="2400" dirty="0">
                <a:solidFill>
                  <a:srgbClr val="FF3300"/>
                </a:solidFill>
              </a:rPr>
              <a:t>„Unsere Gedanken sind nicht die Realität“</a:t>
            </a:r>
          </a:p>
          <a:p>
            <a:pPr eaLnBrk="0" fontAlgn="base" hangingPunct="0">
              <a:spcBef>
                <a:spcPct val="0"/>
              </a:spcBef>
              <a:spcAft>
                <a:spcPct val="0"/>
              </a:spcAft>
              <a:defRPr/>
            </a:pPr>
            <a:r>
              <a:rPr lang="de-DE" sz="2400" dirty="0">
                <a:solidFill>
                  <a:srgbClr val="FF3300"/>
                </a:solidFill>
              </a:rPr>
              <a:t>Allerdings sind sie so eng miteinander verknüpft, dass wir sie mit der Realität gleichsetzen.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3771411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el 1"/>
          <p:cNvSpPr>
            <a:spLocks noGrp="1"/>
          </p:cNvSpPr>
          <p:nvPr>
            <p:ph type="title"/>
          </p:nvPr>
        </p:nvSpPr>
        <p:spPr/>
        <p:txBody>
          <a:bodyPr/>
          <a:lstStyle/>
          <a:p>
            <a:r>
              <a:rPr lang="de-CH" altLang="de-DE" sz="2800" b="0" smtClean="0"/>
              <a:t>«Das ist keine Pfeife.»</a:t>
            </a:r>
          </a:p>
        </p:txBody>
      </p:sp>
      <p:sp>
        <p:nvSpPr>
          <p:cNvPr id="162819" name="Inhaltsplatzhalter 2"/>
          <p:cNvSpPr>
            <a:spLocks noGrp="1"/>
          </p:cNvSpPr>
          <p:nvPr>
            <p:ph idx="1"/>
          </p:nvPr>
        </p:nvSpPr>
        <p:spPr/>
        <p:txBody>
          <a:bodyPr/>
          <a:lstStyle/>
          <a:p>
            <a:r>
              <a:rPr lang="de-CH" altLang="de-DE" sz="2400" smtClean="0"/>
              <a:t>Können Sie diese Pfeife stopfen? Natürlich nicht. Es ist das Bild einer Pfeife und nicht eine Pfeife.</a:t>
            </a:r>
          </a:p>
          <a:p>
            <a:r>
              <a:rPr lang="de-CH" altLang="de-DE" sz="2400" smtClean="0"/>
              <a:t>Das Abbild einer Marmeladenschnitte ist ganz gewiss nichts Essbares.</a:t>
            </a:r>
          </a:p>
          <a:p>
            <a:r>
              <a:rPr lang="de-CH" altLang="de-DE" sz="2400" smtClean="0"/>
              <a:t>Diese Unterscheidung gilt auch für Bilder, die man im Kopf hat.</a:t>
            </a:r>
          </a:p>
          <a:p>
            <a:r>
              <a:rPr lang="de-CH" altLang="de-DE" sz="2400" smtClean="0"/>
              <a:t>Manchmal reagieren wir auf diese Bilder im Kopf so, als wären sie die Sache selbst</a:t>
            </a:r>
          </a:p>
          <a:p>
            <a:r>
              <a:rPr lang="de-CH" altLang="de-DE" sz="2400" smtClean="0"/>
              <a:t>Weiterführende Imaginationsübung in den Arbeitsblättern.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264810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el 1"/>
          <p:cNvSpPr>
            <a:spLocks noGrp="1"/>
          </p:cNvSpPr>
          <p:nvPr>
            <p:ph type="title"/>
          </p:nvPr>
        </p:nvSpPr>
        <p:spPr>
          <a:xfrm>
            <a:off x="457200" y="274638"/>
            <a:ext cx="8229600" cy="850900"/>
          </a:xfrm>
        </p:spPr>
        <p:txBody>
          <a:bodyPr/>
          <a:lstStyle/>
          <a:p>
            <a:r>
              <a:rPr lang="de-CH" altLang="de-DE" b="0" smtClean="0"/>
              <a:t>Defusionstechniken</a:t>
            </a:r>
            <a:r>
              <a:rPr lang="de-CH" altLang="de-DE" sz="3200" b="0" smtClean="0"/>
              <a:t> </a:t>
            </a:r>
            <a:r>
              <a:rPr lang="de-CH" altLang="de-DE" sz="2000" b="0" smtClean="0"/>
              <a:t>(1)</a:t>
            </a:r>
          </a:p>
        </p:txBody>
      </p:sp>
      <p:sp>
        <p:nvSpPr>
          <p:cNvPr id="3" name="Inhaltsplatzhalter 2"/>
          <p:cNvSpPr>
            <a:spLocks noGrp="1"/>
          </p:cNvSpPr>
          <p:nvPr>
            <p:ph idx="1"/>
          </p:nvPr>
        </p:nvSpPr>
        <p:spPr>
          <a:xfrm>
            <a:off x="457200" y="1196975"/>
            <a:ext cx="8229600" cy="5400675"/>
          </a:xfrm>
        </p:spPr>
        <p:txBody>
          <a:bodyPr>
            <a:noAutofit/>
          </a:bodyPr>
          <a:lstStyle/>
          <a:p>
            <a:pPr marL="0" indent="0">
              <a:buFont typeface="Wingdings 2" pitchFamily="18" charset="2"/>
              <a:buNone/>
              <a:defRPr/>
            </a:pPr>
            <a:r>
              <a:rPr lang="de-CH" sz="2400" dirty="0" err="1" smtClean="0"/>
              <a:t>Defusion</a:t>
            </a:r>
            <a:r>
              <a:rPr lang="de-CH" sz="2400" dirty="0" smtClean="0"/>
              <a:t> </a:t>
            </a:r>
            <a:r>
              <a:rPr lang="de-CH" sz="2400" dirty="0"/>
              <a:t>ist ein Prozess und k</a:t>
            </a:r>
            <a:r>
              <a:rPr lang="de-CH" sz="2400" dirty="0" smtClean="0"/>
              <a:t>eine Technik  </a:t>
            </a:r>
          </a:p>
          <a:p>
            <a:pPr marL="0" indent="0">
              <a:buFont typeface="Wingdings 2" pitchFamily="18" charset="2"/>
              <a:buNone/>
              <a:defRPr/>
            </a:pPr>
            <a:r>
              <a:rPr lang="de-CH" sz="2400" dirty="0" smtClean="0"/>
              <a:t>aber </a:t>
            </a:r>
            <a:r>
              <a:rPr lang="de-CH" sz="2400" dirty="0"/>
              <a:t>e</a:t>
            </a:r>
            <a:r>
              <a:rPr lang="de-CH" sz="2400" dirty="0" smtClean="0"/>
              <a:t>s braucht Techniken  dafür, z.B.</a:t>
            </a:r>
          </a:p>
          <a:p>
            <a:pPr marL="0" indent="0">
              <a:buFont typeface="Wingdings 2" pitchFamily="18" charset="2"/>
              <a:buNone/>
              <a:defRPr/>
            </a:pPr>
            <a:endParaRPr lang="de-CH" sz="800" b="1" dirty="0" smtClean="0"/>
          </a:p>
          <a:p>
            <a:pPr marL="0" indent="0">
              <a:buFont typeface="Wingdings 2" pitchFamily="18" charset="2"/>
              <a:buNone/>
              <a:defRPr/>
            </a:pPr>
            <a:r>
              <a:rPr lang="de-CH" sz="2400" b="1" dirty="0" smtClean="0">
                <a:solidFill>
                  <a:srgbClr val="FF0000"/>
                </a:solidFill>
              </a:rPr>
              <a:t>Einfachere Techniken</a:t>
            </a:r>
          </a:p>
          <a:p>
            <a:pPr lvl="1">
              <a:defRPr/>
            </a:pPr>
            <a:r>
              <a:rPr lang="de-CH" sz="2000" dirty="0" smtClean="0"/>
              <a:t>Abstand formulieren: «Ich bin ein Versager» </a:t>
            </a:r>
            <a:r>
              <a:rPr lang="de-CH" sz="2000" dirty="0" smtClean="0">
                <a:sym typeface="Wingdings 3"/>
              </a:rPr>
              <a:t> «</a:t>
            </a:r>
            <a:r>
              <a:rPr lang="de-CH" sz="2000" dirty="0">
                <a:sym typeface="Wingdings 3"/>
              </a:rPr>
              <a:t>I</a:t>
            </a:r>
            <a:r>
              <a:rPr lang="de-CH" sz="2000" dirty="0" smtClean="0"/>
              <a:t>ch habe den Gedanken, dass ich ein Versager bin» </a:t>
            </a:r>
            <a:r>
              <a:rPr lang="de-CH" sz="2000" dirty="0" smtClean="0">
                <a:sym typeface="Wingdings 3"/>
              </a:rPr>
              <a:t> «Ich nehme wahr, dass ich den Gedanken habe, dass ich ein Versager bin»</a:t>
            </a:r>
          </a:p>
          <a:p>
            <a:pPr lvl="1">
              <a:defRPr/>
            </a:pPr>
            <a:r>
              <a:rPr lang="de-CH" sz="2000" dirty="0" smtClean="0">
                <a:sym typeface="Wingdings 3"/>
              </a:rPr>
              <a:t>Singen, mit verstellter Stimme sprechen oder den Gedanken ganz langsam sprechen</a:t>
            </a:r>
          </a:p>
          <a:p>
            <a:pPr marL="57150" indent="0">
              <a:buFont typeface="Wingdings 2" pitchFamily="18" charset="2"/>
              <a:buNone/>
              <a:defRPr/>
            </a:pPr>
            <a:r>
              <a:rPr lang="de-CH" sz="1600" dirty="0" smtClean="0">
                <a:solidFill>
                  <a:srgbClr val="FF0000"/>
                </a:solidFill>
                <a:sym typeface="Wingdings 3"/>
              </a:rPr>
              <a:t>                (Wichtig: Pat. darf sich nicht lächerlich gemacht fühlen)</a:t>
            </a:r>
          </a:p>
          <a:p>
            <a:pPr lvl="1">
              <a:defRPr/>
            </a:pPr>
            <a:r>
              <a:rPr lang="de-CH" sz="2000" dirty="0" smtClean="0"/>
              <a:t>den Gedanken auf einen Computerbildschirm schreiben</a:t>
            </a:r>
          </a:p>
          <a:p>
            <a:pPr lvl="1">
              <a:defRPr/>
            </a:pPr>
            <a:r>
              <a:rPr lang="de-CH" sz="2000" dirty="0" smtClean="0"/>
              <a:t>in neuem Kontext: zeichnen, tanzen lassen, </a:t>
            </a:r>
          </a:p>
          <a:p>
            <a:pPr lvl="1">
              <a:defRPr/>
            </a:pPr>
            <a:r>
              <a:rPr lang="de-CH" sz="2000" dirty="0" smtClean="0"/>
              <a:t>im </a:t>
            </a:r>
            <a:r>
              <a:rPr lang="de-CH" sz="2000" dirty="0"/>
              <a:t>Geiste als Radioprogramm </a:t>
            </a:r>
            <a:r>
              <a:rPr lang="de-CH" sz="2000" dirty="0" smtClean="0"/>
              <a:t>hören, z.B. aus </a:t>
            </a:r>
            <a:r>
              <a:rPr lang="de-CH" sz="2000" dirty="0"/>
              <a:t>dem Munde eines bekannten Politikers oder </a:t>
            </a:r>
            <a:r>
              <a:rPr lang="de-CH" sz="2000" dirty="0" smtClean="0"/>
              <a:t>Sportkommentators</a:t>
            </a:r>
            <a:endParaRPr lang="de-CH" sz="2000" dirty="0"/>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0962905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el 1"/>
          <p:cNvSpPr>
            <a:spLocks noGrp="1"/>
          </p:cNvSpPr>
          <p:nvPr>
            <p:ph type="title"/>
          </p:nvPr>
        </p:nvSpPr>
        <p:spPr>
          <a:xfrm>
            <a:off x="107950" y="115888"/>
            <a:ext cx="8928100" cy="720725"/>
          </a:xfrm>
        </p:spPr>
        <p:txBody>
          <a:bodyPr/>
          <a:lstStyle/>
          <a:p>
            <a:r>
              <a:rPr lang="de-CH" altLang="de-DE" sz="3200" b="0" smtClean="0"/>
              <a:t>Defusionstechniken </a:t>
            </a:r>
            <a:r>
              <a:rPr lang="de-CH" altLang="de-DE" sz="2400" b="0" smtClean="0"/>
              <a:t>(2)</a:t>
            </a:r>
          </a:p>
        </p:txBody>
      </p:sp>
      <p:sp>
        <p:nvSpPr>
          <p:cNvPr id="3" name="Inhaltsplatzhalter 2"/>
          <p:cNvSpPr>
            <a:spLocks noGrp="1"/>
          </p:cNvSpPr>
          <p:nvPr>
            <p:ph idx="1"/>
          </p:nvPr>
        </p:nvSpPr>
        <p:spPr>
          <a:xfrm>
            <a:off x="107950" y="908050"/>
            <a:ext cx="8856663" cy="5400675"/>
          </a:xfrm>
        </p:spPr>
        <p:txBody>
          <a:bodyPr>
            <a:noAutofit/>
          </a:bodyPr>
          <a:lstStyle/>
          <a:p>
            <a:pPr marL="0" indent="0">
              <a:buFont typeface="Wingdings 2" pitchFamily="18" charset="2"/>
              <a:buNone/>
              <a:defRPr/>
            </a:pPr>
            <a:endParaRPr lang="de-CH" sz="800" b="1" dirty="0" smtClean="0"/>
          </a:p>
          <a:p>
            <a:pPr marL="0" indent="0">
              <a:buFont typeface="Wingdings 2" pitchFamily="18" charset="2"/>
              <a:buNone/>
              <a:defRPr/>
            </a:pPr>
            <a:r>
              <a:rPr lang="de-CH" sz="2400" dirty="0" smtClean="0"/>
              <a:t>Dem Verstand einen Namen geben:</a:t>
            </a:r>
            <a:endParaRPr lang="de-CH" sz="2400" dirty="0"/>
          </a:p>
          <a:p>
            <a:pPr lvl="1">
              <a:defRPr/>
            </a:pPr>
            <a:r>
              <a:rPr lang="de-CH" sz="2000" dirty="0" smtClean="0"/>
              <a:t>als Wortmaschine, «Popcorn-Maschine» (produziert ohne </a:t>
            </a:r>
            <a:r>
              <a:rPr lang="de-CH" sz="2000" dirty="0"/>
              <a:t>Unterlass </a:t>
            </a:r>
            <a:r>
              <a:rPr lang="de-CH" sz="2000" dirty="0" smtClean="0"/>
              <a:t>Wörter) Urteilsfabrik</a:t>
            </a:r>
            <a:r>
              <a:rPr lang="de-CH" sz="2000" dirty="0"/>
              <a:t>, </a:t>
            </a:r>
            <a:r>
              <a:rPr lang="de-CH" sz="2000" dirty="0" smtClean="0"/>
              <a:t>faschistischer </a:t>
            </a:r>
            <a:r>
              <a:rPr lang="de-CH" sz="2000" dirty="0"/>
              <a:t>Diktator («du musst, du musst, du musst..), </a:t>
            </a:r>
            <a:r>
              <a:rPr lang="de-CH" sz="2000" dirty="0" smtClean="0"/>
              <a:t> Radio </a:t>
            </a:r>
            <a:r>
              <a:rPr lang="de-CH" sz="2000" dirty="0"/>
              <a:t>«Schwarzmaler»,  (Katastrophendenken: </a:t>
            </a:r>
            <a:r>
              <a:rPr lang="de-CH" sz="2000" dirty="0" smtClean="0"/>
              <a:t>«Aus </a:t>
            </a:r>
            <a:r>
              <a:rPr lang="de-CH" sz="2000" dirty="0"/>
              <a:t>dir wird nichts</a:t>
            </a:r>
            <a:r>
              <a:rPr lang="de-CH" sz="2000" dirty="0" smtClean="0"/>
              <a:t>»), Plappermaul</a:t>
            </a:r>
            <a:r>
              <a:rPr lang="de-CH" sz="2000" dirty="0"/>
              <a:t>», innerer Kritiker </a:t>
            </a:r>
            <a:r>
              <a:rPr lang="de-CH" sz="2000" dirty="0" smtClean="0"/>
              <a:t>etc.</a:t>
            </a:r>
            <a:r>
              <a:rPr lang="de-CH" sz="2000" i="1" dirty="0"/>
              <a:t> </a:t>
            </a:r>
            <a:r>
              <a:rPr lang="de-CH" sz="2000" i="1" dirty="0" smtClean="0"/>
              <a:t>bezeichnen</a:t>
            </a:r>
          </a:p>
          <a:p>
            <a:pPr marL="57150" indent="0">
              <a:buFont typeface="Wingdings 2" pitchFamily="18" charset="2"/>
              <a:buNone/>
              <a:defRPr/>
            </a:pPr>
            <a:r>
              <a:rPr lang="de-CH" sz="2400" dirty="0" smtClean="0"/>
              <a:t>Achtsamkeitsübungen </a:t>
            </a:r>
          </a:p>
          <a:p>
            <a:pPr marL="800100" lvl="1">
              <a:defRPr/>
            </a:pPr>
            <a:r>
              <a:rPr lang="de-CH" sz="2000" dirty="0" smtClean="0"/>
              <a:t>Gedanken beobachten </a:t>
            </a:r>
            <a:endParaRPr lang="de-CH" sz="2000" dirty="0"/>
          </a:p>
          <a:p>
            <a:pPr lvl="1">
              <a:defRPr/>
            </a:pPr>
            <a:r>
              <a:rPr lang="de-CH" sz="2000" dirty="0" smtClean="0"/>
              <a:t>Blätter auf einem Fluss </a:t>
            </a:r>
          </a:p>
          <a:p>
            <a:pPr marL="0" indent="0">
              <a:buFont typeface="Wingdings 2" pitchFamily="18" charset="2"/>
              <a:buNone/>
              <a:defRPr/>
            </a:pPr>
            <a:r>
              <a:rPr lang="de-CH" sz="2400" dirty="0" smtClean="0"/>
              <a:t>Gedanken </a:t>
            </a:r>
            <a:r>
              <a:rPr lang="de-CH" sz="2400" dirty="0"/>
              <a:t>kommen und </a:t>
            </a:r>
            <a:r>
              <a:rPr lang="de-CH" sz="2400" dirty="0" smtClean="0"/>
              <a:t>gehen lassen, wie</a:t>
            </a:r>
          </a:p>
          <a:p>
            <a:pPr lvl="1">
              <a:defRPr/>
            </a:pPr>
            <a:r>
              <a:rPr lang="de-CH" sz="2000" dirty="0" smtClean="0"/>
              <a:t>Autos, die vor Ihrem Haus vorbeifahren</a:t>
            </a:r>
          </a:p>
          <a:p>
            <a:pPr lvl="1">
              <a:defRPr/>
            </a:pPr>
            <a:r>
              <a:rPr lang="de-CH" sz="2000" dirty="0" smtClean="0"/>
              <a:t>Wolken die am Himmel vorüberziehen</a:t>
            </a:r>
          </a:p>
          <a:p>
            <a:pPr lvl="1">
              <a:defRPr/>
            </a:pPr>
            <a:r>
              <a:rPr lang="de-CH" sz="2000" dirty="0" smtClean="0"/>
              <a:t>Ballons, die in den Himmel fliegen</a:t>
            </a:r>
          </a:p>
          <a:p>
            <a:pPr lvl="1">
              <a:defRPr/>
            </a:pPr>
            <a:endParaRPr lang="de-CH" sz="2000" dirty="0"/>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676671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el 4"/>
          <p:cNvSpPr>
            <a:spLocks noGrp="1"/>
          </p:cNvSpPr>
          <p:nvPr>
            <p:ph type="title"/>
          </p:nvPr>
        </p:nvSpPr>
        <p:spPr>
          <a:solidFill>
            <a:schemeClr val="bg1"/>
          </a:solidFill>
        </p:spPr>
        <p:txBody>
          <a:bodyPr/>
          <a:lstStyle/>
          <a:p>
            <a:pPr marL="342900" indent="-342900"/>
            <a:r>
              <a:rPr lang="de-CH" altLang="de-DE" sz="3200" b="0" smtClean="0">
                <a:solidFill>
                  <a:schemeClr val="tx1"/>
                </a:solidFill>
              </a:rPr>
              <a:t>Titcheners Wiederholungsübung</a:t>
            </a:r>
            <a:endParaRPr lang="de-CH" altLang="de-DE" sz="2000" b="0" smtClean="0">
              <a:solidFill>
                <a:schemeClr val="tx1"/>
              </a:solidFill>
            </a:endParaRPr>
          </a:p>
        </p:txBody>
      </p:sp>
      <p:sp>
        <p:nvSpPr>
          <p:cNvPr id="165891" name="Textplatzhalter 2"/>
          <p:cNvSpPr>
            <a:spLocks noGrp="1"/>
          </p:cNvSpPr>
          <p:nvPr>
            <p:ph type="body" idx="1"/>
          </p:nvPr>
        </p:nvSpPr>
        <p:spPr>
          <a:solidFill>
            <a:schemeClr val="bg1"/>
          </a:solidFill>
        </p:spPr>
        <p:txBody>
          <a:bodyPr/>
          <a:lstStyle/>
          <a:p>
            <a:r>
              <a:rPr lang="de-CH" altLang="de-DE" smtClean="0">
                <a:solidFill>
                  <a:srgbClr val="33CC33"/>
                </a:solidFill>
              </a:rPr>
              <a:t>Zitrone, Zitrone ………</a:t>
            </a:r>
          </a:p>
        </p:txBody>
      </p:sp>
      <p:sp>
        <p:nvSpPr>
          <p:cNvPr id="165892" name="Inhaltsplatzhalter 5"/>
          <p:cNvSpPr>
            <a:spLocks noGrp="1"/>
          </p:cNvSpPr>
          <p:nvPr>
            <p:ph sz="half" idx="2"/>
          </p:nvPr>
        </p:nvSpPr>
        <p:spPr/>
        <p:txBody>
          <a:bodyPr/>
          <a:lstStyle/>
          <a:p>
            <a:endParaRPr lang="de-DE" altLang="de-DE" sz="2000" smtClean="0"/>
          </a:p>
          <a:p>
            <a:r>
              <a:rPr lang="de-DE" altLang="de-DE" sz="2000" smtClean="0"/>
              <a:t>Bitte wiederholen Sie immer schneller das Wort „Zitrone“</a:t>
            </a:r>
          </a:p>
          <a:p>
            <a:r>
              <a:rPr lang="de-DE" altLang="de-DE" sz="2000" smtClean="0"/>
              <a:t>Was verändert sich?</a:t>
            </a:r>
          </a:p>
        </p:txBody>
      </p:sp>
      <p:sp>
        <p:nvSpPr>
          <p:cNvPr id="4" name="Textplatzhalter 3"/>
          <p:cNvSpPr>
            <a:spLocks noGrp="1"/>
          </p:cNvSpPr>
          <p:nvPr>
            <p:ph type="body" sz="quarter" idx="3"/>
          </p:nvPr>
        </p:nvSpPr>
        <p:spPr>
          <a:solidFill>
            <a:schemeClr val="accent6"/>
          </a:solidFill>
        </p:spPr>
        <p:txBody>
          <a:bodyPr/>
          <a:lstStyle/>
          <a:p>
            <a:pPr>
              <a:defRPr/>
            </a:pPr>
            <a:r>
              <a:rPr lang="de-CH" sz="3200" dirty="0" smtClean="0">
                <a:solidFill>
                  <a:schemeClr val="bg1"/>
                </a:solidFill>
              </a:rPr>
              <a:t>Milch</a:t>
            </a:r>
            <a:endParaRPr lang="de-CH" sz="3200" dirty="0">
              <a:solidFill>
                <a:schemeClr val="bg1"/>
              </a:solidFill>
            </a:endParaRPr>
          </a:p>
        </p:txBody>
      </p:sp>
      <p:sp>
        <p:nvSpPr>
          <p:cNvPr id="165894" name="Inhaltsplatzhalter 5"/>
          <p:cNvSpPr>
            <a:spLocks noGrp="1"/>
          </p:cNvSpPr>
          <p:nvPr>
            <p:ph sz="quarter" idx="4"/>
          </p:nvPr>
        </p:nvSpPr>
        <p:spPr/>
        <p:txBody>
          <a:bodyPr/>
          <a:lstStyle/>
          <a:p>
            <a:endParaRPr lang="de-DE" altLang="de-DE" sz="2000" smtClean="0"/>
          </a:p>
          <a:p>
            <a:r>
              <a:rPr lang="de-DE" altLang="de-DE" sz="2000" smtClean="0"/>
              <a:t>Bitte sagen Sie das Wort Milch leise.</a:t>
            </a:r>
          </a:p>
          <a:p>
            <a:r>
              <a:rPr lang="de-DE" altLang="de-DE" sz="2000" smtClean="0"/>
              <a:t>Was taucht auf, wenn Sie das Wort „Milch“ sagen?</a:t>
            </a:r>
          </a:p>
          <a:p>
            <a:r>
              <a:rPr lang="de-DE" altLang="de-DE" sz="2000" smtClean="0"/>
              <a:t>Das Wort „Milch“ schnell und laut sagen.</a:t>
            </a:r>
          </a:p>
          <a:p>
            <a:r>
              <a:rPr lang="de-DE" altLang="de-DE" sz="2000" smtClean="0"/>
              <a:t>Ziel: „Milch“ aus seinem Kontext nehmen.</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832459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el 2"/>
          <p:cNvSpPr>
            <a:spLocks noGrp="1"/>
          </p:cNvSpPr>
          <p:nvPr>
            <p:ph type="title"/>
          </p:nvPr>
        </p:nvSpPr>
        <p:spPr>
          <a:xfrm>
            <a:off x="684213" y="260350"/>
            <a:ext cx="7772400" cy="1143000"/>
          </a:xfrm>
        </p:spPr>
        <p:txBody>
          <a:bodyPr/>
          <a:lstStyle/>
          <a:p>
            <a:r>
              <a:rPr lang="de-DE" altLang="de-DE" sz="3200" b="0" smtClean="0"/>
              <a:t>Übung</a:t>
            </a:r>
            <a:endParaRPr lang="de-CH" altLang="de-DE" sz="3200" b="0" smtClean="0"/>
          </a:p>
        </p:txBody>
      </p:sp>
      <p:sp>
        <p:nvSpPr>
          <p:cNvPr id="166915" name="Inhaltsplatzhalter 3"/>
          <p:cNvSpPr>
            <a:spLocks noGrp="1"/>
          </p:cNvSpPr>
          <p:nvPr>
            <p:ph idx="1"/>
          </p:nvPr>
        </p:nvSpPr>
        <p:spPr>
          <a:xfrm>
            <a:off x="685800" y="1341438"/>
            <a:ext cx="7772400" cy="4754562"/>
          </a:xfrm>
        </p:spPr>
        <p:txBody>
          <a:bodyPr/>
          <a:lstStyle/>
          <a:p>
            <a:pPr marL="0" indent="0">
              <a:buFont typeface="Wingdings 2" pitchFamily="18" charset="2"/>
              <a:buNone/>
            </a:pPr>
            <a:r>
              <a:rPr lang="de-DE" altLang="de-DE" sz="2400" smtClean="0">
                <a:solidFill>
                  <a:srgbClr val="FF0000"/>
                </a:solidFill>
              </a:rPr>
              <a:t>Bitte denken Sie: </a:t>
            </a:r>
          </a:p>
          <a:p>
            <a:pPr marL="0" indent="0">
              <a:buFont typeface="Wingdings 2" pitchFamily="18" charset="2"/>
              <a:buNone/>
            </a:pPr>
            <a:r>
              <a:rPr lang="de-DE" altLang="de-DE" sz="2400" smtClean="0"/>
              <a:t>„ich kann meinen rechten Arm nicht hochheben“ und heben sie bei diesem Gedanken den rechten Arm hoch.</a:t>
            </a:r>
          </a:p>
          <a:p>
            <a:pPr marL="0" indent="0">
              <a:buFont typeface="Wingdings 2" pitchFamily="18" charset="2"/>
              <a:buNone/>
            </a:pPr>
            <a:endParaRPr lang="de-DE" altLang="de-DE" sz="2400" smtClean="0"/>
          </a:p>
          <a:p>
            <a:pPr marL="0" indent="0">
              <a:buFont typeface="Wingdings 2" pitchFamily="18" charset="2"/>
              <a:buNone/>
            </a:pPr>
            <a:r>
              <a:rPr lang="de-DE" altLang="de-DE" sz="2400" smtClean="0">
                <a:solidFill>
                  <a:srgbClr val="FF0000"/>
                </a:solidFill>
              </a:rPr>
              <a:t>Was lernen wir daraus:</a:t>
            </a:r>
          </a:p>
          <a:p>
            <a:pPr marL="0" indent="0">
              <a:buFont typeface="Wingdings 2" pitchFamily="18" charset="2"/>
              <a:buNone/>
            </a:pPr>
            <a:r>
              <a:rPr lang="de-DE" altLang="de-DE" sz="2400" smtClean="0"/>
              <a:t>Der Gedanken kann da sein und ich kann trotzdem den Arm hochheben.</a:t>
            </a:r>
          </a:p>
          <a:p>
            <a:pPr marL="0" indent="0">
              <a:buFont typeface="Wingdings 2" pitchFamily="18" charset="2"/>
              <a:buNone/>
            </a:pPr>
            <a:r>
              <a:rPr lang="de-DE" altLang="de-DE" sz="2400" smtClean="0"/>
              <a:t>Tatsächlich fahren negative Gedanken einfach nur mit. Sie sagen: „Fahr rechts, fahr rechts“, aber Sie können sich dennoch für links entscheiden.</a:t>
            </a:r>
            <a:endParaRPr lang="de-CH" altLang="de-DE" sz="240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2344235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04664"/>
            <a:ext cx="7772400" cy="731168"/>
          </a:xfrm>
        </p:spPr>
        <p:txBody>
          <a:bodyPr/>
          <a:lstStyle/>
          <a:p>
            <a:r>
              <a:rPr lang="de-CH" altLang="de-DE" sz="2400" b="0" dirty="0"/>
              <a:t>Mit dem Schmerz kognitiv </a:t>
            </a:r>
            <a:r>
              <a:rPr lang="de-CH" altLang="de-DE" sz="2400" b="0" dirty="0" err="1"/>
              <a:t>spazierengehen</a:t>
            </a:r>
            <a:endParaRPr lang="de-CH" sz="2400" dirty="0"/>
          </a:p>
        </p:txBody>
      </p:sp>
      <p:sp>
        <p:nvSpPr>
          <p:cNvPr id="3" name="Inhaltsplatzhalter 2"/>
          <p:cNvSpPr>
            <a:spLocks noGrp="1"/>
          </p:cNvSpPr>
          <p:nvPr>
            <p:ph idx="1"/>
          </p:nvPr>
        </p:nvSpPr>
        <p:spPr>
          <a:xfrm>
            <a:off x="685800" y="1340768"/>
            <a:ext cx="7772400" cy="5112568"/>
          </a:xfrm>
        </p:spPr>
        <p:txBody>
          <a:bodyPr/>
          <a:lstStyle/>
          <a:p>
            <a:r>
              <a:rPr lang="de-CH" sz="1800" dirty="0"/>
              <a:t>Der Therapeut nimmt die Rolle des „Verstands“ des Pat. ein. </a:t>
            </a:r>
          </a:p>
          <a:p>
            <a:r>
              <a:rPr lang="de-CH" sz="1800" dirty="0"/>
              <a:t>Der Pat. bekommt die Instruktion, draussen für 5min spazieren zu gehen und sich ein Ziel zu setzten, wo er hin möchte; der Therapeut folgt ihm dicht auf und plappert dabei (wie der Verstand es nun mal tut); beschreibend, zweifelnd, bewertend, analysierend, sorgenvoll, kritisierend etc. (Therapeut kennt bereits die Schmerzkognitionen bzw. dysfunktionalen Bewertungen des Pat.)</a:t>
            </a:r>
          </a:p>
          <a:p>
            <a:r>
              <a:rPr lang="de-CH" sz="1800" dirty="0"/>
              <a:t>Der Pat. wird instruiert, sich nicht mit dem Verstand auseinander zu setzen oder mit ihm zu kommunizieren, sondern einfach nur präsent zu bleiben und zu gehen, wohin er gehen will, während er das Geplapper des Verstandes in nicht urteilender Weise zur Kenntnis nimmt</a:t>
            </a:r>
            <a:r>
              <a:rPr lang="de-CH" sz="1800" dirty="0" smtClean="0"/>
              <a:t>.</a:t>
            </a:r>
            <a:endParaRPr lang="de-CH" sz="1800" dirty="0"/>
          </a:p>
          <a:p>
            <a:r>
              <a:rPr lang="de-CH" sz="1800" dirty="0"/>
              <a:t>Nach 5min tauschen Therapeut und Pat. die Rollen, sodass der Klient erlebt, wie es ist der Verstand zu sein</a:t>
            </a:r>
            <a:r>
              <a:rPr lang="de-CH" sz="1800" dirty="0" smtClean="0"/>
              <a:t>.</a:t>
            </a:r>
            <a:endParaRPr lang="de-CH" sz="1800" dirty="0"/>
          </a:p>
          <a:p>
            <a:r>
              <a:rPr lang="de-CH" sz="1800" dirty="0"/>
              <a:t>Weitere 5min soll der Klient einen achtsamen Spaziergang durchführen und dieses Mal in nicht urteilender Weise das Geplapper seines eignen Verstandes beobachten.</a:t>
            </a:r>
            <a:r>
              <a:rPr lang="de-DE" sz="1800" dirty="0"/>
              <a:t/>
            </a:r>
            <a:br>
              <a:rPr lang="de-DE" sz="1800" dirty="0"/>
            </a:br>
            <a:endParaRPr lang="de-CH" sz="1800" dirty="0"/>
          </a:p>
          <a:p>
            <a:endParaRPr lang="de-CH" sz="1800" dirty="0"/>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916308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772816"/>
            <a:ext cx="7772400" cy="1143000"/>
          </a:xfrm>
        </p:spPr>
        <p:txBody>
          <a:bodyPr/>
          <a:lstStyle/>
          <a:p>
            <a:r>
              <a:rPr lang="de-CH" b="0" dirty="0" smtClean="0"/>
              <a:t>Selbst als Kontext</a:t>
            </a:r>
            <a:endParaRPr lang="de-CH" b="0" dirty="0"/>
          </a:p>
        </p:txBody>
      </p:sp>
      <p:pic>
        <p:nvPicPr>
          <p:cNvPr id="9218" name="Picture 2" descr="Bildergebnis für blumenstraus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852936"/>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4788024" y="4011451"/>
            <a:ext cx="3744416" cy="923330"/>
          </a:xfrm>
          <a:prstGeom prst="rect">
            <a:avLst/>
          </a:prstGeom>
          <a:noFill/>
        </p:spPr>
        <p:txBody>
          <a:bodyPr wrap="square" rtlCol="0">
            <a:spAutoFit/>
          </a:bodyPr>
          <a:lstStyle/>
          <a:p>
            <a:r>
              <a:rPr lang="de-CH" dirty="0" smtClean="0">
                <a:solidFill>
                  <a:srgbClr val="000000"/>
                </a:solidFill>
              </a:rPr>
              <a:t>«ich bin mehr als mein Schmerz»</a:t>
            </a:r>
          </a:p>
          <a:p>
            <a:r>
              <a:rPr lang="de-CH" dirty="0" smtClean="0">
                <a:solidFill>
                  <a:srgbClr val="000000"/>
                </a:solidFill>
              </a:rPr>
              <a:t>«der Schmerz ist nur eine Blume in meinem Strauss»</a:t>
            </a:r>
            <a:endParaRPr lang="de-CH" dirty="0">
              <a:solidFill>
                <a:srgbClr val="000000"/>
              </a:solidFill>
            </a:endParaRP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3244994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60648"/>
            <a:ext cx="7772400" cy="659160"/>
          </a:xfrm>
        </p:spPr>
        <p:txBody>
          <a:bodyPr/>
          <a:lstStyle/>
          <a:p>
            <a:r>
              <a:rPr lang="de-CH" sz="2800" b="0" dirty="0" smtClean="0"/>
              <a:t>Selbst als Kontext</a:t>
            </a:r>
            <a:endParaRPr lang="de-CH" sz="2800" b="0" dirty="0"/>
          </a:p>
        </p:txBody>
      </p:sp>
      <p:sp>
        <p:nvSpPr>
          <p:cNvPr id="3" name="Inhaltsplatzhalter 2"/>
          <p:cNvSpPr>
            <a:spLocks noGrp="1"/>
          </p:cNvSpPr>
          <p:nvPr>
            <p:ph idx="1"/>
          </p:nvPr>
        </p:nvSpPr>
        <p:spPr>
          <a:xfrm>
            <a:off x="685800" y="1052736"/>
            <a:ext cx="7772400" cy="5043264"/>
          </a:xfrm>
        </p:spPr>
        <p:txBody>
          <a:bodyPr/>
          <a:lstStyle/>
          <a:p>
            <a:r>
              <a:rPr lang="de-CH" sz="2200" dirty="0" smtClean="0"/>
              <a:t>Vertiefung der Übungen und Erfahrungen der kognitiven </a:t>
            </a:r>
            <a:r>
              <a:rPr lang="de-CH" sz="2200" dirty="0" err="1" smtClean="0"/>
              <a:t>Defusion</a:t>
            </a:r>
            <a:r>
              <a:rPr lang="de-CH" sz="2200" dirty="0" smtClean="0"/>
              <a:t> (Ziel: Erhöhung der Flexibilität gegenüber unseren Gedanken)</a:t>
            </a:r>
          </a:p>
          <a:p>
            <a:r>
              <a:rPr lang="de-CH" sz="2200" dirty="0" smtClean="0">
                <a:solidFill>
                  <a:srgbClr val="FF0000"/>
                </a:solidFill>
              </a:rPr>
              <a:t>Bei «Selbst als Kontext» soll die Flexibilität bezüglich des eigenen Selbst erhöht werden, um neue Erfahrungen zu ermöglichen</a:t>
            </a:r>
          </a:p>
          <a:p>
            <a:r>
              <a:rPr lang="de-CH" sz="2200" dirty="0" smtClean="0"/>
              <a:t>«ich war schon immer unsportlich», «Entspannung ist nicht mein Ding» </a:t>
            </a:r>
            <a:r>
              <a:rPr lang="de-CH" sz="2200" dirty="0" smtClean="0">
                <a:sym typeface="Wingdings"/>
              </a:rPr>
              <a:t> «ich probiere es aus»</a:t>
            </a:r>
          </a:p>
          <a:p>
            <a:r>
              <a:rPr lang="de-CH" sz="2200" dirty="0" smtClean="0">
                <a:solidFill>
                  <a:srgbClr val="FF0000"/>
                </a:solidFill>
                <a:sym typeface="Wingdings"/>
              </a:rPr>
              <a:t>Beobachterübungen:</a:t>
            </a:r>
          </a:p>
          <a:p>
            <a:pPr lvl="1"/>
            <a:r>
              <a:rPr lang="de-CH" sz="2000" dirty="0" smtClean="0">
                <a:sym typeface="Wingdings"/>
              </a:rPr>
              <a:t>Achtsamkeit für aktuelle Erfahrungen (Körper, Gefühle, Gedanken) und Erinnerungen</a:t>
            </a:r>
          </a:p>
          <a:p>
            <a:pPr lvl="1"/>
            <a:r>
              <a:rPr lang="de-CH" sz="2000" dirty="0" smtClean="0">
                <a:solidFill>
                  <a:srgbClr val="FF0000"/>
                </a:solidFill>
                <a:sym typeface="Wingdings"/>
              </a:rPr>
              <a:t>Beobachter-Ich</a:t>
            </a:r>
            <a:r>
              <a:rPr lang="de-CH" sz="2000" dirty="0" smtClean="0">
                <a:sym typeface="Wingdings"/>
              </a:rPr>
              <a:t>: Perspektivenübernahme («als wäre ich der andere») </a:t>
            </a:r>
            <a:r>
              <a:rPr lang="de-CH" sz="2000" dirty="0" smtClean="0">
                <a:solidFill>
                  <a:srgbClr val="FF0000"/>
                </a:solidFill>
                <a:sym typeface="Wingdings"/>
              </a:rPr>
              <a:t>Förderung der Haltung von Selbstmitgefühl</a:t>
            </a:r>
            <a:endParaRPr lang="de-CH" sz="2000" dirty="0">
              <a:solidFill>
                <a:srgbClr val="FF0000"/>
              </a:solidFill>
            </a:endParaRP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999044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304800"/>
            <a:ext cx="7772400" cy="914400"/>
          </a:xfrm>
        </p:spPr>
        <p:txBody>
          <a:bodyPr/>
          <a:lstStyle/>
          <a:p>
            <a:r>
              <a:rPr lang="en-GB" altLang="de-DE" sz="2000" b="0" smtClean="0"/>
              <a:t>Cognitive-behavioral therapy for treating chronic pain III </a:t>
            </a:r>
            <a:br>
              <a:rPr lang="en-GB" altLang="de-DE" sz="2000" b="0" smtClean="0"/>
            </a:br>
            <a:r>
              <a:rPr lang="en-GB" altLang="de-DE" sz="2000" b="0" smtClean="0"/>
              <a:t> </a:t>
            </a:r>
            <a:r>
              <a:rPr lang="en-GB" altLang="de-DE" sz="2000" b="0" smtClean="0">
                <a:solidFill>
                  <a:schemeClr val="tx1"/>
                </a:solidFill>
              </a:rPr>
              <a:t>Kerns et al.; </a:t>
            </a:r>
            <a:r>
              <a:rPr lang="en-GB" altLang="de-DE" sz="2000" b="0" smtClean="0"/>
              <a:t>10 Sitzungen</a:t>
            </a:r>
            <a:endParaRPr lang="de-DE" altLang="de-DE" sz="2000" b="0" smtClean="0"/>
          </a:p>
        </p:txBody>
      </p:sp>
      <p:graphicFrame>
        <p:nvGraphicFramePr>
          <p:cNvPr id="105475" name="Object 3"/>
          <p:cNvGraphicFramePr>
            <a:graphicFrameLocks noChangeAspect="1"/>
          </p:cNvGraphicFramePr>
          <p:nvPr/>
        </p:nvGraphicFramePr>
        <p:xfrm>
          <a:off x="638175" y="1219200"/>
          <a:ext cx="8191500" cy="5476875"/>
        </p:xfrm>
        <a:graphic>
          <a:graphicData uri="http://schemas.openxmlformats.org/presentationml/2006/ole">
            <mc:AlternateContent xmlns:mc="http://schemas.openxmlformats.org/markup-compatibility/2006">
              <mc:Choice xmlns:v="urn:schemas-microsoft-com:vml" Requires="v">
                <p:oleObj spid="_x0000_s3110" name="Document" r:id="rId4" imgW="8364951" imgH="5605665" progId="Word.Document.8">
                  <p:embed/>
                </p:oleObj>
              </mc:Choice>
              <mc:Fallback>
                <p:oleObj name="Document" r:id="rId4" imgW="8364951" imgH="560566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1219200"/>
                        <a:ext cx="81915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8257001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404813"/>
            <a:ext cx="8229600" cy="936625"/>
          </a:xfrm>
        </p:spPr>
        <p:txBody>
          <a:bodyPr>
            <a:normAutofit fontScale="90000"/>
          </a:bodyPr>
          <a:lstStyle/>
          <a:p>
            <a:pPr>
              <a:defRPr/>
            </a:pPr>
            <a:r>
              <a:rPr lang="de-CH" sz="2800" b="0" dirty="0" smtClean="0"/>
              <a:t>Werteklärung:</a:t>
            </a:r>
            <a:br>
              <a:rPr lang="de-CH" sz="2800" b="0" dirty="0" smtClean="0"/>
            </a:br>
            <a:r>
              <a:rPr lang="de-CH" sz="2800" b="0" dirty="0" smtClean="0"/>
              <a:t>Was verstehen wir unter «Werte»</a:t>
            </a:r>
            <a:endParaRPr lang="de-CH" sz="2800" b="0" dirty="0"/>
          </a:p>
        </p:txBody>
      </p:sp>
      <p:sp>
        <p:nvSpPr>
          <p:cNvPr id="171011" name="Inhaltsplatzhalter 2"/>
          <p:cNvSpPr>
            <a:spLocks noGrp="1"/>
          </p:cNvSpPr>
          <p:nvPr>
            <p:ph idx="1"/>
          </p:nvPr>
        </p:nvSpPr>
        <p:spPr>
          <a:xfrm>
            <a:off x="457200" y="1557338"/>
            <a:ext cx="8229600" cy="4824412"/>
          </a:xfrm>
        </p:spPr>
        <p:txBody>
          <a:bodyPr/>
          <a:lstStyle/>
          <a:p>
            <a:r>
              <a:rPr lang="de-CH" altLang="de-DE" sz="2400" smtClean="0"/>
              <a:t>Werte sind Aussagen über das, was wir mit unserem Leben anfangen möchten</a:t>
            </a:r>
          </a:p>
          <a:p>
            <a:pPr lvl="1"/>
            <a:r>
              <a:rPr lang="de-CH" altLang="de-DE" sz="2400" smtClean="0"/>
              <a:t>Wofür wir uns einsetzen und wie wir uns grundsätzlich verhalten wollen</a:t>
            </a:r>
          </a:p>
          <a:p>
            <a:pPr lvl="2"/>
            <a:r>
              <a:rPr lang="de-CH" altLang="de-DE" sz="1800" smtClean="0"/>
              <a:t>Z.B. lieben und sich um andere kümmern, ein guter Freund sein, sich um seine Gesundheit kümmern …</a:t>
            </a:r>
          </a:p>
          <a:p>
            <a:r>
              <a:rPr lang="de-CH" altLang="de-DE" sz="2400" smtClean="0"/>
              <a:t>Werte sind Leitprinzipien, an denen wir uns orientieren und uns motivieren</a:t>
            </a:r>
          </a:p>
          <a:p>
            <a:r>
              <a:rPr lang="de-CH" altLang="de-DE" sz="2400" smtClean="0"/>
              <a:t>Unsere Werte sind unser </a:t>
            </a:r>
            <a:r>
              <a:rPr lang="de-CH" altLang="de-DE" sz="2400" smtClean="0">
                <a:solidFill>
                  <a:srgbClr val="FF0000"/>
                </a:solidFill>
              </a:rPr>
              <a:t>Kompass</a:t>
            </a:r>
          </a:p>
          <a:p>
            <a:r>
              <a:rPr lang="de-CH" altLang="de-DE" sz="2400" smtClean="0"/>
              <a:t>Wie beschreiben?</a:t>
            </a:r>
          </a:p>
          <a:p>
            <a:pPr lvl="1"/>
            <a:r>
              <a:rPr lang="de-CH" altLang="de-DE" sz="2000" smtClean="0">
                <a:solidFill>
                  <a:srgbClr val="FF0000"/>
                </a:solidFill>
              </a:rPr>
              <a:t>Ausgedrückt in Verben («für mich sorgen») oder Adverbien («eine liebevolle Mutter sein»)</a:t>
            </a:r>
          </a:p>
        </p:txBody>
      </p:sp>
      <p:pic>
        <p:nvPicPr>
          <p:cNvPr id="4" name="Picture 2" descr="http://upload.wikimedia.org/wikipedia/commons/thumb/e/eb/Kompass_de.svg/220px-Kompass_d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37063"/>
            <a:ext cx="13160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411118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el 1"/>
          <p:cNvSpPr>
            <a:spLocks noGrp="1"/>
          </p:cNvSpPr>
          <p:nvPr>
            <p:ph type="title"/>
          </p:nvPr>
        </p:nvSpPr>
        <p:spPr/>
        <p:txBody>
          <a:bodyPr/>
          <a:lstStyle/>
          <a:p>
            <a:r>
              <a:rPr lang="de-CH" altLang="de-DE" sz="3200" b="0" smtClean="0"/>
              <a:t>Werte versus Ziele</a:t>
            </a:r>
          </a:p>
        </p:txBody>
      </p:sp>
      <p:sp>
        <p:nvSpPr>
          <p:cNvPr id="3" name="Inhaltsplatzhalter 2"/>
          <p:cNvSpPr>
            <a:spLocks noGrp="1"/>
          </p:cNvSpPr>
          <p:nvPr>
            <p:ph idx="1"/>
          </p:nvPr>
        </p:nvSpPr>
        <p:spPr>
          <a:xfrm>
            <a:off x="685800" y="1700213"/>
            <a:ext cx="7772400" cy="4395787"/>
          </a:xfrm>
        </p:spPr>
        <p:txBody>
          <a:bodyPr>
            <a:normAutofit fontScale="77500" lnSpcReduction="20000"/>
          </a:bodyPr>
          <a:lstStyle/>
          <a:p>
            <a:pPr>
              <a:defRPr/>
            </a:pPr>
            <a:r>
              <a:rPr lang="de-CH" dirty="0" smtClean="0">
                <a:solidFill>
                  <a:srgbClr val="FF0000"/>
                </a:solidFill>
              </a:rPr>
              <a:t>Hilfreiche Fragen zur Klärung von Werten</a:t>
            </a:r>
          </a:p>
          <a:p>
            <a:pPr lvl="1">
              <a:defRPr/>
            </a:pPr>
            <a:r>
              <a:rPr lang="de-CH" dirty="0" smtClean="0"/>
              <a:t>Wofür möchten Sie sich einsetzen?</a:t>
            </a:r>
          </a:p>
          <a:p>
            <a:pPr lvl="1">
              <a:defRPr/>
            </a:pPr>
            <a:r>
              <a:rPr lang="de-CH" dirty="0" smtClean="0"/>
              <a:t>Welche persönlichen Qualitäten und Stärken möchten Sie kultivieren?</a:t>
            </a:r>
          </a:p>
          <a:p>
            <a:pPr lvl="1">
              <a:defRPr/>
            </a:pPr>
            <a:r>
              <a:rPr lang="de-CH" dirty="0" smtClean="0"/>
              <a:t>Wie wollen Sie sich in Ihren Beziehungen verhalten?</a:t>
            </a:r>
            <a:endParaRPr lang="de-CH" sz="2200" dirty="0" smtClean="0"/>
          </a:p>
          <a:p>
            <a:pPr>
              <a:defRPr/>
            </a:pPr>
            <a:r>
              <a:rPr lang="de-CH" dirty="0" smtClean="0"/>
              <a:t>Häufig nennen Pat. Ziele statt Werte</a:t>
            </a:r>
          </a:p>
          <a:p>
            <a:pPr lvl="1">
              <a:defRPr/>
            </a:pPr>
            <a:r>
              <a:rPr lang="de-CH" dirty="0" smtClean="0">
                <a:solidFill>
                  <a:srgbClr val="FF0000"/>
                </a:solidFill>
              </a:rPr>
              <a:t>Werte:</a:t>
            </a:r>
            <a:r>
              <a:rPr lang="de-CH" dirty="0" smtClean="0"/>
              <a:t> Richtung, in die wir uns bewegen wollen. Ein Wert steht uns jederzeit zur Verfügung und ist nicht von anderen Menschen abhängig</a:t>
            </a:r>
          </a:p>
          <a:p>
            <a:pPr lvl="1">
              <a:defRPr/>
            </a:pPr>
            <a:r>
              <a:rPr lang="de-CH" dirty="0" smtClean="0">
                <a:solidFill>
                  <a:srgbClr val="FF0000"/>
                </a:solidFill>
              </a:rPr>
              <a:t>Ziele:</a:t>
            </a:r>
            <a:r>
              <a:rPr lang="de-CH" dirty="0" smtClean="0"/>
              <a:t> das, was wir erreichen wollen oder vollenden möchten und dann von der Liste gestrichen werden kann</a:t>
            </a:r>
            <a:endParaRPr lang="de-CH" dirty="0"/>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1389473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el 1"/>
          <p:cNvSpPr>
            <a:spLocks noGrp="1"/>
          </p:cNvSpPr>
          <p:nvPr>
            <p:ph type="title"/>
          </p:nvPr>
        </p:nvSpPr>
        <p:spPr>
          <a:xfrm>
            <a:off x="457200" y="274638"/>
            <a:ext cx="8229600" cy="850900"/>
          </a:xfrm>
        </p:spPr>
        <p:txBody>
          <a:bodyPr/>
          <a:lstStyle/>
          <a:p>
            <a:r>
              <a:rPr lang="de-CH" altLang="de-DE" sz="3200" b="0" smtClean="0"/>
              <a:t>Kompass-Metapher</a:t>
            </a:r>
          </a:p>
        </p:txBody>
      </p:sp>
      <p:sp>
        <p:nvSpPr>
          <p:cNvPr id="173059" name="Inhaltsplatzhalter 2"/>
          <p:cNvSpPr>
            <a:spLocks noGrp="1"/>
          </p:cNvSpPr>
          <p:nvPr>
            <p:ph idx="1"/>
          </p:nvPr>
        </p:nvSpPr>
        <p:spPr>
          <a:xfrm>
            <a:off x="457200" y="1052513"/>
            <a:ext cx="8229600" cy="5073650"/>
          </a:xfrm>
        </p:spPr>
        <p:txBody>
          <a:bodyPr/>
          <a:lstStyle/>
          <a:p>
            <a:pPr marL="0" indent="0">
              <a:buFont typeface="Wingdings 2" pitchFamily="18" charset="2"/>
              <a:buNone/>
            </a:pPr>
            <a:r>
              <a:rPr lang="de-CH" altLang="de-DE" sz="2000" dirty="0" smtClean="0"/>
              <a:t>«Werte sind wie ein Kompass. Ein Kompass weist die Richtung und hilft Ihnen, beim Reisen auf dem richtigen Weg zu bleiben. Unsere Werte erfüllen auf unserer Lebensreise dieselbe Funktion. Wir nutzen sie, um die Richtung zu bestimmen, in die wir uns bewegen möchten, und sie helfen uns, nicht von diesem Weg abzukommen. Wenn Sie werteorientiert handeln, ist es, als liefen Sie immer Richtung Westen. Wie weit Sie auch in westlicher Richtung reisen, Sie werden dort nie ankommen, sondern immer weiter gehen müssen. Ziele hingegen sind wie das, was Sie auf der Reise erreichen möchten – die Sehenswürdigkeiten oder die Berge, die Sie besteigen möchten, während Sie sich weiter Richtung Westen halten.»</a:t>
            </a:r>
          </a:p>
        </p:txBody>
      </p:sp>
      <p:pic>
        <p:nvPicPr>
          <p:cNvPr id="173060" name="Picture 2" descr="http://www.hundeschule-ludwigshafen.de/images/zi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797425"/>
            <a:ext cx="165576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2" descr="http://www.hundeschule-ludwigshafen.de/images/zi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6488" y="4797425"/>
            <a:ext cx="165576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2" name="Picture 2" descr="http://www.hundeschule-ludwigshafen.de/images/zi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663" y="4797425"/>
            <a:ext cx="1655762"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3" name="Picture 2" descr="http://upload.wikimedia.org/wikipedia/commons/thumb/e/eb/Kompass_de.svg/220px-Kompass_d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4297363"/>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0151703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el 1"/>
          <p:cNvSpPr>
            <a:spLocks noGrp="1"/>
          </p:cNvSpPr>
          <p:nvPr>
            <p:ph type="title"/>
          </p:nvPr>
        </p:nvSpPr>
        <p:spPr>
          <a:xfrm>
            <a:off x="684213" y="188913"/>
            <a:ext cx="7772400" cy="1143000"/>
          </a:xfrm>
        </p:spPr>
        <p:txBody>
          <a:bodyPr/>
          <a:lstStyle/>
          <a:p>
            <a:r>
              <a:rPr lang="de-CH" altLang="de-DE" sz="2800" b="0" smtClean="0"/>
              <a:t>Die beiden Wanderer</a:t>
            </a:r>
          </a:p>
        </p:txBody>
      </p:sp>
      <p:sp>
        <p:nvSpPr>
          <p:cNvPr id="174083" name="Inhaltsplatzhalter 1"/>
          <p:cNvSpPr>
            <a:spLocks noGrp="1"/>
          </p:cNvSpPr>
          <p:nvPr>
            <p:ph sz="half" idx="1"/>
          </p:nvPr>
        </p:nvSpPr>
        <p:spPr>
          <a:xfrm>
            <a:off x="150813" y="1557338"/>
            <a:ext cx="3484562" cy="4618037"/>
          </a:xfrm>
        </p:spPr>
        <p:txBody>
          <a:bodyPr/>
          <a:lstStyle/>
          <a:p>
            <a:pPr marL="0" indent="0">
              <a:buFont typeface="Wingdings 2" pitchFamily="18" charset="2"/>
              <a:buNone/>
            </a:pPr>
            <a:endParaRPr lang="de-CH" altLang="de-DE" smtClean="0"/>
          </a:p>
        </p:txBody>
      </p:sp>
      <p:sp>
        <p:nvSpPr>
          <p:cNvPr id="174084" name="Inhaltsplatzhalter 2"/>
          <p:cNvSpPr>
            <a:spLocks noGrp="1"/>
          </p:cNvSpPr>
          <p:nvPr>
            <p:ph sz="half" idx="2"/>
          </p:nvPr>
        </p:nvSpPr>
        <p:spPr>
          <a:xfrm>
            <a:off x="3995738" y="1268413"/>
            <a:ext cx="4462462" cy="5256212"/>
          </a:xfrm>
        </p:spPr>
        <p:txBody>
          <a:bodyPr/>
          <a:lstStyle/>
          <a:p>
            <a:r>
              <a:rPr lang="de-CH" altLang="de-DE" sz="2000" dirty="0" smtClean="0"/>
              <a:t>Beide Wanderer sind vom Weg abgekommen. Was unterscheidet die Beiden?</a:t>
            </a:r>
          </a:p>
          <a:p>
            <a:r>
              <a:rPr lang="de-CH" altLang="de-DE" sz="2000" dirty="0" smtClean="0"/>
              <a:t>Der linke Wanderer hat einen Kompass</a:t>
            </a:r>
          </a:p>
          <a:p>
            <a:r>
              <a:rPr lang="de-CH" altLang="de-DE" sz="2000" dirty="0" smtClean="0"/>
              <a:t>Was in Ihrem Leben ist der Kompass? Was hilft Ihnen auf den Weg zurückzufinden, wenn Sie von ihm abgekommen sind? Oder den Weg zu finden, den Sie einschlagen möchten?</a:t>
            </a:r>
          </a:p>
          <a:p>
            <a:r>
              <a:rPr lang="de-CH" altLang="de-DE" sz="2000" dirty="0" smtClean="0"/>
              <a:t>Nahestehende Menschen, professionelle Helfer, Bücher?</a:t>
            </a:r>
          </a:p>
          <a:p>
            <a:r>
              <a:rPr lang="de-CH" altLang="de-DE" sz="2000" dirty="0" smtClean="0"/>
              <a:t>Gibt es auch etwas in Ihnen selbst, an dem Sie sich orientieren können?</a:t>
            </a:r>
          </a:p>
          <a:p>
            <a:endParaRPr lang="de-CH" altLang="de-DE" sz="2000" dirty="0" smtClean="0"/>
          </a:p>
        </p:txBody>
      </p:sp>
      <p:pic>
        <p:nvPicPr>
          <p:cNvPr id="1740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557338"/>
            <a:ext cx="36004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1462581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el 1"/>
          <p:cNvSpPr>
            <a:spLocks noGrp="1"/>
          </p:cNvSpPr>
          <p:nvPr>
            <p:ph type="title"/>
          </p:nvPr>
        </p:nvSpPr>
        <p:spPr>
          <a:xfrm>
            <a:off x="685800" y="609600"/>
            <a:ext cx="7772400" cy="1379538"/>
          </a:xfrm>
        </p:spPr>
        <p:txBody>
          <a:bodyPr/>
          <a:lstStyle/>
          <a:p>
            <a:r>
              <a:rPr lang="de-CH" altLang="de-DE" sz="2800" b="0" smtClean="0"/>
              <a:t>Übung:</a:t>
            </a:r>
            <a:br>
              <a:rPr lang="de-CH" altLang="de-DE" sz="2800" b="0" smtClean="0"/>
            </a:br>
            <a:r>
              <a:rPr lang="de-CH" altLang="de-DE" sz="2800" b="0" smtClean="0">
                <a:solidFill>
                  <a:schemeClr val="tx1"/>
                </a:solidFill>
              </a:rPr>
              <a:t>Lebenslinie</a:t>
            </a:r>
            <a:r>
              <a:rPr lang="de-CH" altLang="de-DE" sz="2800" b="0" smtClean="0"/>
              <a:t/>
            </a:r>
            <a:br>
              <a:rPr lang="de-CH" altLang="de-DE" sz="2800" b="0" smtClean="0"/>
            </a:br>
            <a:r>
              <a:rPr lang="de-CH" altLang="de-DE" sz="2800" b="0" smtClean="0"/>
              <a:t>«auf das eigene Leben zurückschauen»</a:t>
            </a:r>
          </a:p>
        </p:txBody>
      </p:sp>
      <p:cxnSp>
        <p:nvCxnSpPr>
          <p:cNvPr id="175107" name="Gerade Verbindung 3"/>
          <p:cNvCxnSpPr>
            <a:cxnSpLocks noChangeShapeType="1"/>
          </p:cNvCxnSpPr>
          <p:nvPr/>
        </p:nvCxnSpPr>
        <p:spPr bwMode="auto">
          <a:xfrm>
            <a:off x="539750" y="3429000"/>
            <a:ext cx="3311525"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5" name="Textfeld 4"/>
          <p:cNvSpPr txBox="1"/>
          <p:nvPr/>
        </p:nvSpPr>
        <p:spPr>
          <a:xfrm>
            <a:off x="179388" y="3548063"/>
            <a:ext cx="863600" cy="338137"/>
          </a:xfrm>
          <a:prstGeom prst="rect">
            <a:avLst/>
          </a:prstGeom>
          <a:noFill/>
        </p:spPr>
        <p:txBody>
          <a:bodyPr>
            <a:spAutoFit/>
          </a:bodyPr>
          <a:lstStyle/>
          <a:p>
            <a:pPr eaLnBrk="0" fontAlgn="base" hangingPunct="0">
              <a:spcBef>
                <a:spcPct val="0"/>
              </a:spcBef>
              <a:spcAft>
                <a:spcPct val="0"/>
              </a:spcAft>
              <a:defRPr/>
            </a:pPr>
            <a:r>
              <a:rPr lang="de-CH" sz="1600" dirty="0">
                <a:solidFill>
                  <a:srgbClr val="000000"/>
                </a:solidFill>
              </a:rPr>
              <a:t>Geburt</a:t>
            </a:r>
          </a:p>
        </p:txBody>
      </p:sp>
      <p:sp>
        <p:nvSpPr>
          <p:cNvPr id="6" name="Textfeld 5"/>
          <p:cNvSpPr txBox="1"/>
          <p:nvPr/>
        </p:nvSpPr>
        <p:spPr>
          <a:xfrm>
            <a:off x="3419475" y="3548063"/>
            <a:ext cx="865188" cy="338137"/>
          </a:xfrm>
          <a:prstGeom prst="rect">
            <a:avLst/>
          </a:prstGeom>
          <a:noFill/>
        </p:spPr>
        <p:txBody>
          <a:bodyPr>
            <a:spAutoFit/>
          </a:bodyPr>
          <a:lstStyle/>
          <a:p>
            <a:pPr eaLnBrk="0" fontAlgn="base" hangingPunct="0">
              <a:spcBef>
                <a:spcPct val="0"/>
              </a:spcBef>
              <a:spcAft>
                <a:spcPct val="0"/>
              </a:spcAft>
              <a:defRPr/>
            </a:pPr>
            <a:r>
              <a:rPr lang="de-CH" sz="1600" dirty="0">
                <a:solidFill>
                  <a:srgbClr val="000000"/>
                </a:solidFill>
              </a:rPr>
              <a:t>heute</a:t>
            </a:r>
          </a:p>
        </p:txBody>
      </p:sp>
      <p:sp>
        <p:nvSpPr>
          <p:cNvPr id="175110" name="Textfeld 6"/>
          <p:cNvSpPr txBox="1">
            <a:spLocks noChangeArrowheads="1"/>
          </p:cNvSpPr>
          <p:nvPr/>
        </p:nvSpPr>
        <p:spPr bwMode="auto">
          <a:xfrm>
            <a:off x="7164388" y="3198813"/>
            <a:ext cx="287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2" pitchFamily="18" charset="2"/>
              <a:buChar char="¢"/>
              <a:defRPr sz="3200">
                <a:solidFill>
                  <a:schemeClr val="tx1"/>
                </a:solidFill>
                <a:latin typeface="Comic Sans MS" pitchFamily="66" charset="0"/>
              </a:defRPr>
            </a:lvl1pPr>
            <a:lvl2pPr marL="742950" indent="-285750">
              <a:spcBef>
                <a:spcPct val="20000"/>
              </a:spcBef>
              <a:buClr>
                <a:schemeClr val="accent2"/>
              </a:buClr>
              <a:buFont typeface="Wingdings 2" pitchFamily="18" charset="2"/>
              <a:buChar char="¢"/>
              <a:defRPr sz="2800">
                <a:solidFill>
                  <a:schemeClr val="tx1"/>
                </a:solidFill>
                <a:latin typeface="Comic Sans MS" pitchFamily="66" charset="0"/>
              </a:defRPr>
            </a:lvl2pPr>
            <a:lvl3pPr marL="1143000" indent="-228600">
              <a:spcBef>
                <a:spcPct val="20000"/>
              </a:spcBef>
              <a:buClr>
                <a:schemeClr val="accent2"/>
              </a:buClr>
              <a:buFont typeface="Wingdings 2" pitchFamily="18" charset="2"/>
              <a:buChar char="¢"/>
              <a:defRPr sz="2400">
                <a:solidFill>
                  <a:schemeClr val="tx1"/>
                </a:solidFill>
                <a:latin typeface="Comic Sans MS" pitchFamily="66" charset="0"/>
              </a:defRPr>
            </a:lvl3pPr>
            <a:lvl4pPr marL="1600200" indent="-228600">
              <a:spcBef>
                <a:spcPct val="20000"/>
              </a:spcBef>
              <a:buClr>
                <a:schemeClr val="accent2"/>
              </a:buClr>
              <a:buFont typeface="Wingdings 2" pitchFamily="18" charset="2"/>
              <a:buChar char="¢"/>
              <a:defRPr sz="2000">
                <a:solidFill>
                  <a:schemeClr val="tx1"/>
                </a:solidFill>
                <a:latin typeface="Comic Sans MS" pitchFamily="66" charset="0"/>
              </a:defRPr>
            </a:lvl4pPr>
            <a:lvl5pPr marL="2057400" indent="-228600">
              <a:spcBef>
                <a:spcPct val="20000"/>
              </a:spcBef>
              <a:buClr>
                <a:schemeClr val="accent2"/>
              </a:buClr>
              <a:buFont typeface="Wingdings 2" pitchFamily="18" charset="2"/>
              <a:buChar char="¢"/>
              <a:defRPr sz="2000">
                <a:solidFill>
                  <a:schemeClr val="tx1"/>
                </a:solidFill>
                <a:latin typeface="Comic Sans MS" pitchFamily="66" charset="0"/>
              </a:defRPr>
            </a:lvl5pPr>
            <a:lvl6pPr marL="25146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6pPr>
            <a:lvl7pPr marL="29718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7pPr>
            <a:lvl8pPr marL="34290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8pPr>
            <a:lvl9pPr marL="3886200" indent="-228600" eaLnBrk="0" fontAlgn="base" hangingPunct="0">
              <a:spcBef>
                <a:spcPct val="20000"/>
              </a:spcBef>
              <a:spcAft>
                <a:spcPct val="0"/>
              </a:spcAft>
              <a:buClr>
                <a:schemeClr val="accent2"/>
              </a:buClr>
              <a:buFont typeface="Wingdings 2" pitchFamily="18" charset="2"/>
              <a:buChar char="¢"/>
              <a:defRPr sz="2000">
                <a:solidFill>
                  <a:schemeClr val="tx1"/>
                </a:solidFill>
                <a:latin typeface="Comic Sans MS" pitchFamily="66" charset="0"/>
              </a:defRPr>
            </a:lvl9pPr>
          </a:lstStyle>
          <a:p>
            <a:pPr eaLnBrk="0" fontAlgn="base" hangingPunct="0">
              <a:spcBef>
                <a:spcPct val="0"/>
              </a:spcBef>
              <a:spcAft>
                <a:spcPct val="0"/>
              </a:spcAft>
              <a:buClrTx/>
              <a:buFontTx/>
              <a:buNone/>
            </a:pPr>
            <a:r>
              <a:rPr lang="de-CH" altLang="de-DE" sz="2400">
                <a:solidFill>
                  <a:srgbClr val="000000"/>
                </a:solidFill>
                <a:latin typeface="Times New Roman" pitchFamily="18" charset="0"/>
                <a:sym typeface="Wingdings" pitchFamily="2" charset="2"/>
              </a:rPr>
              <a:t></a:t>
            </a:r>
            <a:endParaRPr lang="de-CH" altLang="de-DE" sz="2400">
              <a:solidFill>
                <a:srgbClr val="000000"/>
              </a:solidFill>
              <a:latin typeface="Times New Roman" pitchFamily="18" charset="0"/>
            </a:endParaRPr>
          </a:p>
        </p:txBody>
      </p:sp>
      <p:sp>
        <p:nvSpPr>
          <p:cNvPr id="8" name="Textfeld 7"/>
          <p:cNvSpPr txBox="1"/>
          <p:nvPr/>
        </p:nvSpPr>
        <p:spPr>
          <a:xfrm>
            <a:off x="6732588" y="3568700"/>
            <a:ext cx="1655762" cy="585788"/>
          </a:xfrm>
          <a:prstGeom prst="rect">
            <a:avLst/>
          </a:prstGeom>
          <a:noFill/>
        </p:spPr>
        <p:txBody>
          <a:bodyPr>
            <a:spAutoFit/>
          </a:bodyPr>
          <a:lstStyle/>
          <a:p>
            <a:pPr eaLnBrk="0" fontAlgn="base" hangingPunct="0">
              <a:spcBef>
                <a:spcPct val="0"/>
              </a:spcBef>
              <a:spcAft>
                <a:spcPct val="0"/>
              </a:spcAft>
              <a:defRPr/>
            </a:pPr>
            <a:r>
              <a:rPr lang="de-CH" sz="1600" dirty="0">
                <a:solidFill>
                  <a:srgbClr val="000000"/>
                </a:solidFill>
              </a:rPr>
              <a:t>statistisches Todesjahr</a:t>
            </a:r>
          </a:p>
        </p:txBody>
      </p:sp>
      <p:sp>
        <p:nvSpPr>
          <p:cNvPr id="14" name="Textfeld 13"/>
          <p:cNvSpPr txBox="1"/>
          <p:nvPr/>
        </p:nvSpPr>
        <p:spPr>
          <a:xfrm>
            <a:off x="5795963" y="2565400"/>
            <a:ext cx="3168650" cy="830263"/>
          </a:xfrm>
          <a:prstGeom prst="rect">
            <a:avLst/>
          </a:prstGeom>
          <a:noFill/>
        </p:spPr>
        <p:txBody>
          <a:bodyPr>
            <a:spAutoFit/>
          </a:bodyPr>
          <a:lstStyle/>
          <a:p>
            <a:pPr eaLnBrk="0" fontAlgn="base" hangingPunct="0">
              <a:spcBef>
                <a:spcPct val="0"/>
              </a:spcBef>
              <a:spcAft>
                <a:spcPct val="0"/>
              </a:spcAft>
              <a:defRPr/>
            </a:pPr>
            <a:r>
              <a:rPr lang="de-CH" sz="1600" dirty="0">
                <a:solidFill>
                  <a:srgbClr val="FF0000"/>
                </a:solidFill>
              </a:rPr>
              <a:t>Was möchte ich meinem Ich von heute aus dieser Position aus sagen?</a:t>
            </a:r>
          </a:p>
        </p:txBody>
      </p:sp>
      <p:cxnSp>
        <p:nvCxnSpPr>
          <p:cNvPr id="175113" name="Gerade Verbindung mit Pfeil 15"/>
          <p:cNvCxnSpPr>
            <a:cxnSpLocks noChangeShapeType="1"/>
          </p:cNvCxnSpPr>
          <p:nvPr/>
        </p:nvCxnSpPr>
        <p:spPr bwMode="auto">
          <a:xfrm flipH="1" flipV="1">
            <a:off x="4787900" y="3429000"/>
            <a:ext cx="2376488" cy="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7170" name="Picture 2" descr="Bildergebnis für Massb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144" y="3577820"/>
            <a:ext cx="2653240" cy="2653241"/>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4097260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019200"/>
          </a:xfrm>
        </p:spPr>
        <p:txBody>
          <a:bodyPr/>
          <a:lstStyle/>
          <a:p>
            <a:r>
              <a:rPr lang="de-DE" sz="2800" b="0" dirty="0" smtClean="0"/>
              <a:t>Imaginativer Spazierganz über den Friedhof</a:t>
            </a:r>
            <a:endParaRPr lang="de-DE" sz="2800" b="0" dirty="0"/>
          </a:p>
        </p:txBody>
      </p:sp>
      <p:pic>
        <p:nvPicPr>
          <p:cNvPr id="8194" name="Picture 2" descr="Bildergebnis für friedh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88" y="2163721"/>
            <a:ext cx="2719152" cy="1930598"/>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491880" y="1988840"/>
            <a:ext cx="5040560" cy="3477875"/>
          </a:xfrm>
          <a:prstGeom prst="rect">
            <a:avLst/>
          </a:prstGeom>
          <a:noFill/>
        </p:spPr>
        <p:txBody>
          <a:bodyPr wrap="square" rtlCol="0">
            <a:spAutoFit/>
          </a:bodyPr>
          <a:lstStyle/>
          <a:p>
            <a:r>
              <a:rPr lang="de-DE" sz="2000" dirty="0" smtClean="0">
                <a:solidFill>
                  <a:srgbClr val="000000"/>
                </a:solidFill>
              </a:rPr>
              <a:t>„Hier ruht Lina Fischer. Ihre ganze Energie und Kraft galt ihrem Kampf gegen ihre Schmerzen.“</a:t>
            </a:r>
          </a:p>
          <a:p>
            <a:r>
              <a:rPr lang="de-DE" sz="2000" dirty="0" smtClean="0">
                <a:solidFill>
                  <a:srgbClr val="000000"/>
                </a:solidFill>
              </a:rPr>
              <a:t>„Hier ruht Paul Meier. Sein Leben war ganz dem Leben gewidmet, keine negativen Gefühle zu haben.“</a:t>
            </a:r>
          </a:p>
          <a:p>
            <a:endParaRPr lang="de-DE" sz="2000" dirty="0">
              <a:solidFill>
                <a:srgbClr val="000000"/>
              </a:solidFill>
            </a:endParaRPr>
          </a:p>
          <a:p>
            <a:r>
              <a:rPr lang="de-DE" sz="2000" dirty="0" smtClean="0">
                <a:solidFill>
                  <a:srgbClr val="000000"/>
                </a:solidFill>
              </a:rPr>
              <a:t>Welche Gefühle lösen diese Inschriften bei Ihnen aus?</a:t>
            </a:r>
          </a:p>
          <a:p>
            <a:r>
              <a:rPr lang="de-DE" sz="2000" dirty="0" smtClean="0">
                <a:solidFill>
                  <a:srgbClr val="000000"/>
                </a:solidFill>
              </a:rPr>
              <a:t>Was </a:t>
            </a:r>
            <a:r>
              <a:rPr lang="de-DE" sz="2000" dirty="0" err="1" smtClean="0">
                <a:solidFill>
                  <a:srgbClr val="000000"/>
                </a:solidFill>
              </a:rPr>
              <a:t>heisst</a:t>
            </a:r>
            <a:r>
              <a:rPr lang="de-DE" sz="2000" dirty="0" smtClean="0">
                <a:solidFill>
                  <a:srgbClr val="000000"/>
                </a:solidFill>
              </a:rPr>
              <a:t> dies für die Inschrift auf Ihrem eigenen Grabstein?</a:t>
            </a:r>
            <a:endParaRPr lang="de-DE" sz="2000" dirty="0">
              <a:solidFill>
                <a:srgbClr val="000000"/>
              </a:solidFill>
            </a:endParaRP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484332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el 1"/>
          <p:cNvSpPr>
            <a:spLocks noGrp="1"/>
          </p:cNvSpPr>
          <p:nvPr>
            <p:ph type="title"/>
          </p:nvPr>
        </p:nvSpPr>
        <p:spPr>
          <a:xfrm>
            <a:off x="725488" y="404813"/>
            <a:ext cx="7772400" cy="784225"/>
          </a:xfrm>
        </p:spPr>
        <p:txBody>
          <a:bodyPr/>
          <a:lstStyle/>
          <a:p>
            <a:r>
              <a:rPr lang="de-CH" altLang="de-DE" sz="2800" b="0" smtClean="0"/>
              <a:t>Eine Lebensverbesserungsübung</a:t>
            </a:r>
          </a:p>
        </p:txBody>
      </p:sp>
      <p:sp>
        <p:nvSpPr>
          <p:cNvPr id="163849" name="Textfeld 9"/>
          <p:cNvSpPr txBox="1">
            <a:spLocks noChangeArrowheads="1"/>
          </p:cNvSpPr>
          <p:nvPr/>
        </p:nvSpPr>
        <p:spPr bwMode="auto">
          <a:xfrm>
            <a:off x="107950" y="5532438"/>
            <a:ext cx="892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r>
              <a:rPr lang="de-CH" altLang="de-DE" sz="1600" dirty="0" smtClean="0">
                <a:solidFill>
                  <a:srgbClr val="000000"/>
                </a:solidFill>
                <a:latin typeface="Comic Sans MS"/>
              </a:rPr>
              <a:t>Geburtsjahr und statistisches Todesjahr eintragen</a:t>
            </a:r>
          </a:p>
          <a:p>
            <a:pPr eaLnBrk="0" fontAlgn="base" hangingPunct="0">
              <a:spcBef>
                <a:spcPct val="0"/>
              </a:spcBef>
              <a:spcAft>
                <a:spcPct val="0"/>
              </a:spcAft>
              <a:defRPr/>
            </a:pPr>
            <a:r>
              <a:rPr lang="de-CH" altLang="de-DE" sz="1600" dirty="0" smtClean="0">
                <a:solidFill>
                  <a:srgbClr val="000000"/>
                </a:solidFill>
                <a:latin typeface="Comic Sans MS"/>
              </a:rPr>
              <a:t>«wenn Sie Ihr Leben so wie bisher weiterleben, was wird dann auf Ihrem Grabstein stehen?»</a:t>
            </a:r>
          </a:p>
          <a:p>
            <a:pPr eaLnBrk="0" fontAlgn="base" hangingPunct="0">
              <a:spcBef>
                <a:spcPct val="0"/>
              </a:spcBef>
              <a:spcAft>
                <a:spcPct val="0"/>
              </a:spcAft>
              <a:defRPr/>
            </a:pPr>
            <a:r>
              <a:rPr lang="de-CH" altLang="de-DE" sz="1600" dirty="0" smtClean="0">
                <a:solidFill>
                  <a:srgbClr val="000000"/>
                </a:solidFill>
                <a:latin typeface="Comic Sans MS"/>
              </a:rPr>
              <a:t>«was würden Sie sich wünschen, dass nach Ihrem Tod auf Ihrem Grabstein steht?»</a:t>
            </a:r>
          </a:p>
        </p:txBody>
      </p:sp>
      <p:pic>
        <p:nvPicPr>
          <p:cNvPr id="1761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25" y="1382713"/>
            <a:ext cx="3455988" cy="417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13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393825"/>
            <a:ext cx="3454400" cy="417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5493995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el 1"/>
          <p:cNvSpPr>
            <a:spLocks noGrp="1"/>
          </p:cNvSpPr>
          <p:nvPr>
            <p:ph type="title"/>
          </p:nvPr>
        </p:nvSpPr>
        <p:spPr>
          <a:xfrm>
            <a:off x="684213" y="404813"/>
            <a:ext cx="7772400" cy="658812"/>
          </a:xfrm>
        </p:spPr>
        <p:txBody>
          <a:bodyPr/>
          <a:lstStyle/>
          <a:p>
            <a:r>
              <a:rPr lang="de-CH" altLang="de-DE" sz="2800" b="0" smtClean="0"/>
              <a:t>Die Diagnose</a:t>
            </a:r>
          </a:p>
        </p:txBody>
      </p:sp>
      <p:sp>
        <p:nvSpPr>
          <p:cNvPr id="3" name="Inhaltsplatzhalter 2"/>
          <p:cNvSpPr>
            <a:spLocks noGrp="1"/>
          </p:cNvSpPr>
          <p:nvPr>
            <p:ph idx="1"/>
          </p:nvPr>
        </p:nvSpPr>
        <p:spPr>
          <a:xfrm>
            <a:off x="685800" y="1196975"/>
            <a:ext cx="7772400" cy="5256213"/>
          </a:xfrm>
        </p:spPr>
        <p:txBody>
          <a:bodyPr/>
          <a:lstStyle/>
          <a:p>
            <a:pPr>
              <a:defRPr/>
            </a:pPr>
            <a:r>
              <a:rPr lang="de-CH" sz="2000" dirty="0" smtClean="0"/>
              <a:t>«Stellen Sie sich vor, Ihr Arzt würde Ihnen mitteilen, dass Sie unheilbar krank wären und nur noch wenige Monate zu leben hätten.»</a:t>
            </a:r>
          </a:p>
          <a:p>
            <a:pPr>
              <a:defRPr/>
            </a:pPr>
            <a:r>
              <a:rPr lang="de-CH" sz="2000" dirty="0" smtClean="0"/>
              <a:t>«Genau das passiert in dem Spielfilm «mein Leben ohne mich» (2003) einer jungen Frau. Nachdem sie den ersten Schock überwunden hat, setzt sie sich hin und erstellt eine Liste mit zehn Dingen, die sie noch tun will, bevor sie stirbt.»</a:t>
            </a:r>
          </a:p>
          <a:p>
            <a:pPr>
              <a:defRPr/>
            </a:pPr>
            <a:r>
              <a:rPr lang="de-CH" sz="2000" dirty="0" smtClean="0"/>
              <a:t>«Wenn Sie in dergleichen Situation wären und eine solche Liste erstellen würden, was würde darauf stehen?»</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 </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 </a:t>
            </a:r>
          </a:p>
          <a:p>
            <a:pPr marL="457200" indent="-457200">
              <a:buFont typeface="+mj-lt"/>
              <a:buAutoNum type="arabicPeriod"/>
              <a:defRPr/>
            </a:pPr>
            <a:r>
              <a:rPr lang="de-CH" sz="1400" dirty="0" smtClean="0"/>
              <a:t>….</a:t>
            </a:r>
          </a:p>
          <a:p>
            <a:pPr marL="457200" indent="-457200">
              <a:buFont typeface="+mj-lt"/>
              <a:buAutoNum type="arabicPeriod"/>
              <a:defRPr/>
            </a:pPr>
            <a:r>
              <a:rPr lang="de-CH" sz="1400" dirty="0" smtClean="0"/>
              <a:t>…. </a:t>
            </a:r>
            <a:endParaRPr lang="de-CH" sz="1400" dirty="0"/>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24450640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ltLang="de-DE" sz="3200" b="0" smtClean="0"/>
              <a:t>Bereiche die für die Werteklärung bzw. Richtungszielen wichtig sind</a:t>
            </a:r>
            <a:endParaRPr lang="de-CH" altLang="de-DE" sz="3200" b="0" smtClean="0"/>
          </a:p>
        </p:txBody>
      </p:sp>
      <p:sp>
        <p:nvSpPr>
          <p:cNvPr id="180227" name="Rectangle 3"/>
          <p:cNvSpPr>
            <a:spLocks noGrp="1" noChangeArrowheads="1"/>
          </p:cNvSpPr>
          <p:nvPr>
            <p:ph type="body" idx="1"/>
          </p:nvPr>
        </p:nvSpPr>
        <p:spPr>
          <a:xfrm>
            <a:off x="685800" y="1981200"/>
            <a:ext cx="7772400" cy="4327525"/>
          </a:xfrm>
        </p:spPr>
        <p:txBody>
          <a:bodyPr/>
          <a:lstStyle/>
          <a:p>
            <a:pPr>
              <a:lnSpc>
                <a:spcPct val="90000"/>
              </a:lnSpc>
            </a:pPr>
            <a:r>
              <a:rPr lang="en-US" altLang="de-DE" sz="2800" smtClean="0"/>
              <a:t>Beziehungen innerhalb der Familie</a:t>
            </a:r>
          </a:p>
          <a:p>
            <a:pPr>
              <a:lnSpc>
                <a:spcPct val="90000"/>
              </a:lnSpc>
            </a:pPr>
            <a:r>
              <a:rPr lang="en-US" altLang="de-DE" sz="2800" smtClean="0"/>
              <a:t>Freundschaften / soziales Netz</a:t>
            </a:r>
          </a:p>
          <a:p>
            <a:pPr>
              <a:lnSpc>
                <a:spcPct val="90000"/>
              </a:lnSpc>
            </a:pPr>
            <a:r>
              <a:rPr lang="en-US" altLang="de-DE" sz="2800" smtClean="0">
                <a:solidFill>
                  <a:srgbClr val="FF0000"/>
                </a:solidFill>
              </a:rPr>
              <a:t>Partnerschaft</a:t>
            </a:r>
          </a:p>
          <a:p>
            <a:pPr>
              <a:lnSpc>
                <a:spcPct val="90000"/>
              </a:lnSpc>
            </a:pPr>
            <a:r>
              <a:rPr lang="en-US" altLang="de-DE" sz="2800" smtClean="0">
                <a:solidFill>
                  <a:srgbClr val="FF0000"/>
                </a:solidFill>
              </a:rPr>
              <a:t>Arbeit / Karriere</a:t>
            </a:r>
          </a:p>
          <a:p>
            <a:pPr>
              <a:lnSpc>
                <a:spcPct val="90000"/>
              </a:lnSpc>
            </a:pPr>
            <a:r>
              <a:rPr lang="en-US" altLang="de-DE" sz="2800" smtClean="0"/>
              <a:t>Weiterbildung / Bildung</a:t>
            </a:r>
          </a:p>
          <a:p>
            <a:pPr>
              <a:lnSpc>
                <a:spcPct val="90000"/>
              </a:lnSpc>
            </a:pPr>
            <a:r>
              <a:rPr lang="en-US" altLang="de-DE" sz="2800" smtClean="0">
                <a:solidFill>
                  <a:srgbClr val="FF0000"/>
                </a:solidFill>
              </a:rPr>
              <a:t>Erholung / Zeit für sich selbst</a:t>
            </a:r>
          </a:p>
          <a:p>
            <a:pPr>
              <a:lnSpc>
                <a:spcPct val="90000"/>
              </a:lnSpc>
            </a:pPr>
            <a:r>
              <a:rPr lang="en-US" altLang="de-DE" sz="2800" smtClean="0"/>
              <a:t>Spiritualität / Religion</a:t>
            </a:r>
          </a:p>
          <a:p>
            <a:pPr>
              <a:lnSpc>
                <a:spcPct val="90000"/>
              </a:lnSpc>
            </a:pPr>
            <a:r>
              <a:rPr lang="en-US" altLang="de-DE" sz="2800" smtClean="0"/>
              <a:t>Zugehörigkeit und Mitarbeit in Vereinen</a:t>
            </a:r>
          </a:p>
          <a:p>
            <a:pPr>
              <a:lnSpc>
                <a:spcPct val="90000"/>
              </a:lnSpc>
            </a:pPr>
            <a:r>
              <a:rPr lang="en-US" altLang="de-DE" sz="2800" smtClean="0">
                <a:solidFill>
                  <a:srgbClr val="FF0000"/>
                </a:solidFill>
              </a:rPr>
              <a:t>Gesundheit / physisches Wohlbefinden</a:t>
            </a:r>
            <a:endParaRPr lang="de-CH" altLang="de-DE" sz="2800" smtClean="0">
              <a:solidFill>
                <a:srgbClr val="FF0000"/>
              </a:solidFill>
            </a:endParaRP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661259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772400" cy="936104"/>
          </a:xfrm>
        </p:spPr>
        <p:txBody>
          <a:bodyPr/>
          <a:lstStyle/>
          <a:p>
            <a:r>
              <a:rPr lang="de-DE" sz="2800" b="0" dirty="0" smtClean="0"/>
              <a:t>Die Wertematrix erstellen I</a:t>
            </a:r>
            <a:endParaRPr lang="de-DE" sz="2800" b="0" dirty="0"/>
          </a:p>
        </p:txBody>
      </p:sp>
      <p:sp>
        <p:nvSpPr>
          <p:cNvPr id="3" name="Inhaltsplatzhalter 2"/>
          <p:cNvSpPr>
            <a:spLocks noGrp="1"/>
          </p:cNvSpPr>
          <p:nvPr>
            <p:ph idx="1"/>
          </p:nvPr>
        </p:nvSpPr>
        <p:spPr>
          <a:xfrm>
            <a:off x="685800" y="1124744"/>
            <a:ext cx="7772400" cy="5328592"/>
          </a:xfrm>
        </p:spPr>
        <p:txBody>
          <a:bodyPr/>
          <a:lstStyle/>
          <a:p>
            <a:r>
              <a:rPr lang="de-DE" sz="2400" dirty="0" smtClean="0">
                <a:solidFill>
                  <a:srgbClr val="FF0000"/>
                </a:solidFill>
              </a:rPr>
              <a:t>Herr B.,</a:t>
            </a:r>
            <a:r>
              <a:rPr lang="de-DE" sz="2400" dirty="0" smtClean="0"/>
              <a:t> 45 J., chronische Rückenschmerzen seit ca. 10 Jahren, 50% IV-Rente, KV-Bereich tätig, verh., 2 Kinder (13 J. und 10 J.). </a:t>
            </a:r>
          </a:p>
          <a:p>
            <a:r>
              <a:rPr lang="de-DE" sz="2400" dirty="0" err="1" smtClean="0"/>
              <a:t>Fussball</a:t>
            </a:r>
            <a:r>
              <a:rPr lang="de-DE" sz="2400" dirty="0" smtClean="0"/>
              <a:t> und Tennis / Motorradfahren waren seine Leidenschaft. Inzwischen kein Sport mehr. </a:t>
            </a:r>
          </a:p>
          <a:p>
            <a:r>
              <a:rPr lang="de-DE" sz="2400" dirty="0" smtClean="0"/>
              <a:t>Kaum Unternehmungen mit der Familie oder Freunden.</a:t>
            </a:r>
          </a:p>
          <a:p>
            <a:r>
              <a:rPr lang="de-DE" sz="2400" dirty="0" smtClean="0"/>
              <a:t>Musikhören wird als anstrengend erlebt, da er sich schlecht konzentrieren kann.</a:t>
            </a:r>
          </a:p>
          <a:p>
            <a:r>
              <a:rPr lang="de-DE" sz="2400" dirty="0" smtClean="0"/>
              <a:t>Freizeit auf dem Sofa vor dem Fernseher.</a:t>
            </a:r>
          </a:p>
          <a:p>
            <a:r>
              <a:rPr lang="de-DE" sz="2400" dirty="0" smtClean="0"/>
              <a:t>Die Arbeit im Büro wird als sehr anstrengend erlebt, so dass er sich in der Freizeit ausruhen muss</a:t>
            </a: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328876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title"/>
          </p:nvPr>
        </p:nvSpPr>
        <p:spPr>
          <a:xfrm>
            <a:off x="685800" y="609600"/>
            <a:ext cx="7772400" cy="803275"/>
          </a:xfrm>
        </p:spPr>
        <p:txBody>
          <a:bodyPr/>
          <a:lstStyle/>
          <a:p>
            <a:r>
              <a:rPr lang="de-CH" altLang="de-DE" sz="2800" b="0" smtClean="0"/>
              <a:t>Mein Notfallkoffer bei Schmerzen</a:t>
            </a:r>
          </a:p>
        </p:txBody>
      </p:sp>
      <p:pic>
        <p:nvPicPr>
          <p:cNvPr id="10649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00113" y="1916113"/>
            <a:ext cx="2538412" cy="2160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Inhaltsplatzhalter 3"/>
          <p:cNvSpPr>
            <a:spLocks noGrp="1"/>
          </p:cNvSpPr>
          <p:nvPr>
            <p:ph sz="half" idx="2"/>
          </p:nvPr>
        </p:nvSpPr>
        <p:spPr>
          <a:xfrm>
            <a:off x="3851275" y="1700213"/>
            <a:ext cx="4606925" cy="4395787"/>
          </a:xfrm>
        </p:spPr>
        <p:txBody>
          <a:bodyPr/>
          <a:lstStyle/>
          <a:p>
            <a:r>
              <a:rPr lang="de-CH" altLang="de-DE" sz="2000" dirty="0" smtClean="0"/>
              <a:t>Je nach Stärke der Schmerzen</a:t>
            </a:r>
          </a:p>
          <a:p>
            <a:r>
              <a:rPr lang="de-CH" altLang="de-DE" sz="2000" dirty="0" smtClean="0"/>
              <a:t>Was tue ich bei </a:t>
            </a:r>
          </a:p>
          <a:p>
            <a:pPr lvl="1"/>
            <a:r>
              <a:rPr lang="de-CH" altLang="de-DE" sz="2000" dirty="0" smtClean="0"/>
              <a:t>Schmerzstärke bis 3</a:t>
            </a:r>
          </a:p>
          <a:p>
            <a:pPr lvl="2"/>
            <a:r>
              <a:rPr lang="de-CH" altLang="de-DE" sz="1800" dirty="0" smtClean="0"/>
              <a:t>Wärme wie z. Bsp. Wärmekissen, Baden etc.</a:t>
            </a:r>
          </a:p>
          <a:p>
            <a:pPr lvl="1"/>
            <a:r>
              <a:rPr lang="de-CH" altLang="de-DE" sz="2000" dirty="0" smtClean="0"/>
              <a:t>Schmerzstärke bis 5</a:t>
            </a:r>
          </a:p>
          <a:p>
            <a:pPr lvl="2"/>
            <a:r>
              <a:rPr lang="de-CH" altLang="de-DE" sz="1800" dirty="0" smtClean="0"/>
              <a:t>Bewegung wie z. Bsp. Nordic Walking, Übungen aus der Physiotherapie</a:t>
            </a:r>
          </a:p>
          <a:p>
            <a:pPr lvl="1"/>
            <a:r>
              <a:rPr lang="de-CH" altLang="de-DE" sz="2000" dirty="0" smtClean="0"/>
              <a:t>Schmerzstärke bis 7</a:t>
            </a:r>
          </a:p>
          <a:p>
            <a:pPr lvl="2"/>
            <a:r>
              <a:rPr lang="de-CH" altLang="de-DE" sz="1800" dirty="0" smtClean="0"/>
              <a:t>Entspannung und Wärme</a:t>
            </a:r>
          </a:p>
          <a:p>
            <a:pPr lvl="1"/>
            <a:r>
              <a:rPr lang="de-CH" altLang="de-DE" sz="2000" dirty="0" smtClean="0"/>
              <a:t>Schmerzstärke über 7</a:t>
            </a:r>
          </a:p>
          <a:p>
            <a:pPr lvl="2"/>
            <a:r>
              <a:rPr lang="de-CH" altLang="de-DE" sz="1800" dirty="0" smtClean="0"/>
              <a:t>Schmerzmittel</a:t>
            </a:r>
          </a:p>
          <a:p>
            <a:pPr lvl="2"/>
            <a:endParaRPr lang="de-CH" altLang="de-DE" sz="1600"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117856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772400" cy="864096"/>
          </a:xfrm>
        </p:spPr>
        <p:txBody>
          <a:bodyPr/>
          <a:lstStyle/>
          <a:p>
            <a:r>
              <a:rPr lang="de-DE" sz="2800" b="0" dirty="0" smtClean="0"/>
              <a:t>Die Wertematrix erstellen II</a:t>
            </a:r>
            <a:endParaRPr lang="de-DE" sz="2800" b="0" dirty="0"/>
          </a:p>
        </p:txBody>
      </p:sp>
      <p:sp>
        <p:nvSpPr>
          <p:cNvPr id="3" name="Inhaltsplatzhalter 2"/>
          <p:cNvSpPr>
            <a:spLocks noGrp="1"/>
          </p:cNvSpPr>
          <p:nvPr>
            <p:ph idx="1"/>
          </p:nvPr>
        </p:nvSpPr>
        <p:spPr>
          <a:xfrm>
            <a:off x="683568" y="1196752"/>
            <a:ext cx="7772400" cy="5472608"/>
          </a:xfrm>
        </p:spPr>
        <p:txBody>
          <a:bodyPr/>
          <a:lstStyle/>
          <a:p>
            <a:r>
              <a:rPr lang="de-DE" sz="2000" dirty="0" smtClean="0">
                <a:solidFill>
                  <a:srgbClr val="FF0000"/>
                </a:solidFill>
              </a:rPr>
              <a:t>Werte: Wer / Was ist Ihnen wichtig?</a:t>
            </a:r>
            <a:endParaRPr lang="de-DE" sz="2000" dirty="0">
              <a:solidFill>
                <a:srgbClr val="FF0000"/>
              </a:solidFill>
            </a:endParaRPr>
          </a:p>
          <a:p>
            <a:pPr lvl="1"/>
            <a:r>
              <a:rPr lang="de-DE" sz="1800" dirty="0" smtClean="0"/>
              <a:t>Familie; mich um meine Familie kümmern</a:t>
            </a:r>
          </a:p>
          <a:p>
            <a:pPr lvl="1"/>
            <a:r>
              <a:rPr lang="de-DE" sz="1800" dirty="0" smtClean="0"/>
              <a:t>Sport; körperliche Betätigung</a:t>
            </a:r>
          </a:p>
          <a:p>
            <a:pPr lvl="1"/>
            <a:r>
              <a:rPr lang="de-DE" sz="1800" dirty="0" smtClean="0"/>
              <a:t>Musikhören</a:t>
            </a:r>
          </a:p>
          <a:p>
            <a:pPr lvl="1"/>
            <a:r>
              <a:rPr lang="de-DE" sz="1800" dirty="0" smtClean="0"/>
              <a:t>Freunde; mit meinen Freunden mal wieder zusammen sein</a:t>
            </a:r>
          </a:p>
          <a:p>
            <a:endParaRPr lang="de-DE" sz="1800" dirty="0">
              <a:solidFill>
                <a:srgbClr val="FF0000"/>
              </a:solidFill>
            </a:endParaRPr>
          </a:p>
          <a:p>
            <a:r>
              <a:rPr lang="de-DE" sz="2000" dirty="0" smtClean="0">
                <a:solidFill>
                  <a:srgbClr val="FF0000"/>
                </a:solidFill>
              </a:rPr>
              <a:t>Was kann es Ihnen schwer machen, Schritte in die Ihnen wichtige Richtung zu tun (Gefühle und Gedanken)?</a:t>
            </a:r>
          </a:p>
          <a:p>
            <a:r>
              <a:rPr lang="de-DE" sz="2000" dirty="0" smtClean="0">
                <a:solidFill>
                  <a:srgbClr val="FF0000"/>
                </a:solidFill>
              </a:rPr>
              <a:t>„Ich will mich nicht noch schlechter fühlen“, („will es nicht“)</a:t>
            </a:r>
            <a:endParaRPr lang="de-DE" sz="1600" dirty="0" smtClean="0">
              <a:solidFill>
                <a:srgbClr val="FF0000"/>
              </a:solidFill>
            </a:endParaRPr>
          </a:p>
          <a:p>
            <a:pPr lvl="1"/>
            <a:r>
              <a:rPr lang="de-DE" sz="1800" dirty="0" smtClean="0"/>
              <a:t>Angst, dass Schmerzen zunehmen und unerträglich werden</a:t>
            </a:r>
          </a:p>
          <a:p>
            <a:pPr lvl="1"/>
            <a:r>
              <a:rPr lang="de-DE" sz="1800" dirty="0" smtClean="0"/>
              <a:t>Angst erfahren zu müssen, dass wirklich nicht mehr viel geht</a:t>
            </a:r>
          </a:p>
          <a:p>
            <a:pPr lvl="1"/>
            <a:r>
              <a:rPr lang="de-DE" sz="1800" dirty="0" smtClean="0"/>
              <a:t>Angst nicht mehr als vollwertiger Ehemann, Vater und Freund angesehen zu werden</a:t>
            </a:r>
          </a:p>
          <a:p>
            <a:pPr marL="457200" lvl="1" indent="0">
              <a:buNone/>
            </a:pPr>
            <a:endParaRPr lang="de-DE" sz="1800" dirty="0" smtClean="0"/>
          </a:p>
          <a:p>
            <a:r>
              <a:rPr lang="de-DE" sz="2200" dirty="0" smtClean="0">
                <a:solidFill>
                  <a:srgbClr val="FF0000"/>
                </a:solidFill>
              </a:rPr>
              <a:t>Mitgefühl für sich über Metapher „Menschlein in der Grube / Sumpfloch“ aufbauen</a:t>
            </a:r>
            <a:endParaRPr lang="de-DE" sz="2200" dirty="0">
              <a:solidFill>
                <a:srgbClr val="FF0000"/>
              </a:solidFill>
            </a:endParaRP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711216440"/>
      </p:ext>
    </p:extLst>
  </p:cSld>
  <p:clrMapOvr>
    <a:masterClrMapping/>
  </p:clrMapOvr>
  <p:timing>
    <p:tnLst>
      <p:par>
        <p:cTn id="1" dur="indefinite" restart="never" nodeType="tmRoot"/>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188640"/>
            <a:ext cx="7772400" cy="1143000"/>
          </a:xfrm>
        </p:spPr>
        <p:txBody>
          <a:bodyPr/>
          <a:lstStyle/>
          <a:p>
            <a:r>
              <a:rPr lang="de-DE" sz="2800" b="0" dirty="0" smtClean="0"/>
              <a:t>Die Wertematrix erstellen III</a:t>
            </a:r>
            <a:endParaRPr lang="de-DE" sz="2800" b="0" dirty="0"/>
          </a:p>
        </p:txBody>
      </p:sp>
      <p:sp>
        <p:nvSpPr>
          <p:cNvPr id="3" name="Inhaltsplatzhalter 2"/>
          <p:cNvSpPr>
            <a:spLocks noGrp="1"/>
          </p:cNvSpPr>
          <p:nvPr>
            <p:ph idx="1"/>
          </p:nvPr>
        </p:nvSpPr>
        <p:spPr>
          <a:xfrm>
            <a:off x="683568" y="1196752"/>
            <a:ext cx="7772400" cy="5040560"/>
          </a:xfrm>
        </p:spPr>
        <p:txBody>
          <a:bodyPr/>
          <a:lstStyle/>
          <a:p>
            <a:r>
              <a:rPr lang="de-DE" sz="2000" dirty="0" smtClean="0">
                <a:solidFill>
                  <a:srgbClr val="FF0000"/>
                </a:solidFill>
              </a:rPr>
              <a:t>Was tun Sie um diesen Dingen zu entkommen?</a:t>
            </a:r>
          </a:p>
          <a:p>
            <a:pPr lvl="1"/>
            <a:r>
              <a:rPr lang="de-DE" sz="2000" dirty="0" smtClean="0">
                <a:solidFill>
                  <a:srgbClr val="FF0000"/>
                </a:solidFill>
              </a:rPr>
              <a:t>Vermeidung!!!</a:t>
            </a:r>
          </a:p>
          <a:p>
            <a:pPr lvl="1"/>
            <a:r>
              <a:rPr lang="de-DE" sz="1800" dirty="0" smtClean="0"/>
              <a:t>Rückzug aufs Sofa</a:t>
            </a:r>
          </a:p>
          <a:p>
            <a:pPr lvl="1"/>
            <a:r>
              <a:rPr lang="de-DE" sz="1800" dirty="0" smtClean="0"/>
              <a:t>Keine Bewegung mehr, da alles weh tut</a:t>
            </a:r>
          </a:p>
          <a:p>
            <a:pPr lvl="1"/>
            <a:r>
              <a:rPr lang="de-DE" sz="1800" dirty="0" smtClean="0"/>
              <a:t>Mit TV voll dröhnen</a:t>
            </a:r>
          </a:p>
          <a:p>
            <a:pPr lvl="1"/>
            <a:r>
              <a:rPr lang="de-DE" sz="1800" dirty="0" smtClean="0"/>
              <a:t>Alle Einladungen absagen bis fast keine mehr kommen</a:t>
            </a:r>
          </a:p>
          <a:p>
            <a:pPr lvl="1"/>
            <a:r>
              <a:rPr lang="de-DE" sz="1800" dirty="0" smtClean="0"/>
              <a:t>Schmerzmittel und </a:t>
            </a:r>
            <a:r>
              <a:rPr lang="de-DE" sz="1800" dirty="0" err="1" smtClean="0"/>
              <a:t>Temesta</a:t>
            </a:r>
            <a:endParaRPr lang="de-DE" sz="1800" dirty="0" smtClean="0"/>
          </a:p>
          <a:p>
            <a:pPr lvl="1"/>
            <a:r>
              <a:rPr lang="de-DE" sz="1800" b="1" dirty="0" smtClean="0">
                <a:solidFill>
                  <a:srgbClr val="FF0000"/>
                </a:solidFill>
              </a:rPr>
              <a:t>Wie wirksam sind diese </a:t>
            </a:r>
            <a:r>
              <a:rPr lang="de-DE" sz="1800" b="1" dirty="0" err="1" smtClean="0">
                <a:solidFill>
                  <a:srgbClr val="FF0000"/>
                </a:solidFill>
              </a:rPr>
              <a:t>Straegien</a:t>
            </a:r>
            <a:r>
              <a:rPr lang="de-DE" sz="1800" b="1" dirty="0" smtClean="0">
                <a:solidFill>
                  <a:srgbClr val="FF0000"/>
                </a:solidFill>
              </a:rPr>
              <a:t> kurzfristig / langfristig?</a:t>
            </a:r>
          </a:p>
          <a:p>
            <a:pPr lvl="1"/>
            <a:endParaRPr lang="de-DE" sz="1800" b="1" dirty="0" smtClean="0">
              <a:solidFill>
                <a:srgbClr val="FF0000"/>
              </a:solidFill>
            </a:endParaRPr>
          </a:p>
          <a:p>
            <a:r>
              <a:rPr lang="de-DE" sz="2000" dirty="0" smtClean="0">
                <a:solidFill>
                  <a:srgbClr val="FF0000"/>
                </a:solidFill>
              </a:rPr>
              <a:t>Was können Sie tun, um sich in die Ihnen wichtige Richtung zu bewegen, trotz und mit der Anwesenheit von „will es nicht“?</a:t>
            </a:r>
          </a:p>
          <a:p>
            <a:pPr lvl="1"/>
            <a:r>
              <a:rPr lang="de-DE" sz="1800" dirty="0" smtClean="0"/>
              <a:t>Physiotherapie wieder aufnehmen</a:t>
            </a:r>
          </a:p>
          <a:p>
            <a:pPr lvl="1"/>
            <a:r>
              <a:rPr lang="de-DE" sz="1800" dirty="0"/>
              <a:t>u</a:t>
            </a:r>
            <a:r>
              <a:rPr lang="de-DE" sz="1800" dirty="0" smtClean="0"/>
              <a:t>sw.</a:t>
            </a: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402159620"/>
      </p:ext>
    </p:extLst>
  </p:cSld>
  <p:clrMapOvr>
    <a:masterClrMapping/>
  </p:clrMapOvr>
  <p:timing>
    <p:tnLst>
      <p:par>
        <p:cTn id="1" dur="indefinite" restart="never" nodeType="tmRoot"/>
      </p:par>
    </p:tnLst>
    <p:bldLst>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p:cNvCxnSpPr/>
          <p:nvPr/>
        </p:nvCxnSpPr>
        <p:spPr bwMode="auto">
          <a:xfrm>
            <a:off x="4067944" y="1052736"/>
            <a:ext cx="72008" cy="45365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mit Pfeil 5"/>
          <p:cNvCxnSpPr/>
          <p:nvPr/>
        </p:nvCxnSpPr>
        <p:spPr bwMode="auto">
          <a:xfrm flipV="1">
            <a:off x="4103948" y="3140968"/>
            <a:ext cx="3420380" cy="72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Gerade Verbindung mit Pfeil 8"/>
          <p:cNvCxnSpPr/>
          <p:nvPr/>
        </p:nvCxnSpPr>
        <p:spPr bwMode="auto">
          <a:xfrm flipH="1" flipV="1">
            <a:off x="766460" y="3171546"/>
            <a:ext cx="3348372" cy="360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feld 9"/>
          <p:cNvSpPr txBox="1"/>
          <p:nvPr/>
        </p:nvSpPr>
        <p:spPr>
          <a:xfrm>
            <a:off x="2494652" y="251937"/>
            <a:ext cx="3240360" cy="584775"/>
          </a:xfrm>
          <a:prstGeom prst="rect">
            <a:avLst/>
          </a:prstGeom>
          <a:noFill/>
        </p:spPr>
        <p:txBody>
          <a:bodyPr wrap="square" rtlCol="0">
            <a:spAutoFit/>
          </a:bodyPr>
          <a:lstStyle/>
          <a:p>
            <a:pPr algn="ctr"/>
            <a:r>
              <a:rPr lang="de-DE" sz="1600" dirty="0" err="1" smtClean="0">
                <a:solidFill>
                  <a:srgbClr val="FF0000"/>
                </a:solidFill>
              </a:rPr>
              <a:t>Aussenwelt</a:t>
            </a:r>
            <a:endParaRPr lang="de-DE" sz="1600" dirty="0">
              <a:solidFill>
                <a:srgbClr val="FF0000"/>
              </a:solidFill>
            </a:endParaRPr>
          </a:p>
          <a:p>
            <a:pPr algn="ctr"/>
            <a:r>
              <a:rPr lang="de-DE" sz="1600" dirty="0" smtClean="0">
                <a:solidFill>
                  <a:srgbClr val="FF0000"/>
                </a:solidFill>
              </a:rPr>
              <a:t>Wahrnehmung über die 5 Sinne</a:t>
            </a:r>
            <a:endParaRPr lang="de-DE" sz="1600" dirty="0">
              <a:solidFill>
                <a:srgbClr val="FF0000"/>
              </a:solidFill>
            </a:endParaRPr>
          </a:p>
        </p:txBody>
      </p:sp>
      <p:sp>
        <p:nvSpPr>
          <p:cNvPr id="12" name="Textfeld 11"/>
          <p:cNvSpPr txBox="1"/>
          <p:nvPr/>
        </p:nvSpPr>
        <p:spPr>
          <a:xfrm>
            <a:off x="1907704" y="5874952"/>
            <a:ext cx="4464496" cy="584775"/>
          </a:xfrm>
          <a:prstGeom prst="rect">
            <a:avLst/>
          </a:prstGeom>
          <a:noFill/>
        </p:spPr>
        <p:txBody>
          <a:bodyPr wrap="square" rtlCol="0">
            <a:spAutoFit/>
          </a:bodyPr>
          <a:lstStyle/>
          <a:p>
            <a:pPr algn="ctr"/>
            <a:r>
              <a:rPr lang="de-DE" sz="1600" dirty="0" smtClean="0">
                <a:solidFill>
                  <a:srgbClr val="FF0000"/>
                </a:solidFill>
              </a:rPr>
              <a:t>Innenwelt</a:t>
            </a:r>
          </a:p>
          <a:p>
            <a:pPr algn="ctr"/>
            <a:r>
              <a:rPr lang="de-DE" sz="1600" dirty="0" smtClean="0">
                <a:solidFill>
                  <a:srgbClr val="FF0000"/>
                </a:solidFill>
              </a:rPr>
              <a:t>Gedanken, Gefühle, Körperempfindungen ….</a:t>
            </a:r>
            <a:endParaRPr lang="de-DE" sz="1600" dirty="0">
              <a:solidFill>
                <a:srgbClr val="FF0000"/>
              </a:solidFill>
            </a:endParaRPr>
          </a:p>
        </p:txBody>
      </p:sp>
      <p:sp>
        <p:nvSpPr>
          <p:cNvPr id="13" name="Textfeld 12"/>
          <p:cNvSpPr txBox="1"/>
          <p:nvPr/>
        </p:nvSpPr>
        <p:spPr>
          <a:xfrm>
            <a:off x="4499992" y="3861048"/>
            <a:ext cx="3384376" cy="584775"/>
          </a:xfrm>
          <a:prstGeom prst="rect">
            <a:avLst/>
          </a:prstGeom>
          <a:noFill/>
        </p:spPr>
        <p:txBody>
          <a:bodyPr wrap="square" rtlCol="0">
            <a:spAutoFit/>
          </a:bodyPr>
          <a:lstStyle/>
          <a:p>
            <a:r>
              <a:rPr lang="de-DE" sz="1600" dirty="0" smtClean="0">
                <a:solidFill>
                  <a:srgbClr val="000000"/>
                </a:solidFill>
              </a:rPr>
              <a:t>1. Wer oder was ist Ihnen wichtig?</a:t>
            </a:r>
            <a:endParaRPr lang="de-DE" sz="1600" dirty="0">
              <a:solidFill>
                <a:srgbClr val="000000"/>
              </a:solidFill>
            </a:endParaRPr>
          </a:p>
        </p:txBody>
      </p:sp>
      <p:sp>
        <p:nvSpPr>
          <p:cNvPr id="14" name="Textfeld 13"/>
          <p:cNvSpPr txBox="1"/>
          <p:nvPr/>
        </p:nvSpPr>
        <p:spPr>
          <a:xfrm>
            <a:off x="766460" y="3861048"/>
            <a:ext cx="3013452" cy="1077218"/>
          </a:xfrm>
          <a:prstGeom prst="rect">
            <a:avLst/>
          </a:prstGeom>
          <a:noFill/>
        </p:spPr>
        <p:txBody>
          <a:bodyPr wrap="square" rtlCol="0">
            <a:spAutoFit/>
          </a:bodyPr>
          <a:lstStyle/>
          <a:p>
            <a:r>
              <a:rPr lang="de-DE" sz="1600" dirty="0" smtClean="0">
                <a:solidFill>
                  <a:srgbClr val="000000"/>
                </a:solidFill>
              </a:rPr>
              <a:t>2. Was kann es Ihnen schwer machen, Schritte in die Ihnen wichtige Richtung zu tun („will es nicht“)?</a:t>
            </a:r>
            <a:endParaRPr lang="de-DE" sz="1600" dirty="0">
              <a:solidFill>
                <a:srgbClr val="000000"/>
              </a:solidFill>
            </a:endParaRPr>
          </a:p>
        </p:txBody>
      </p:sp>
      <p:sp>
        <p:nvSpPr>
          <p:cNvPr id="15" name="Textfeld 14"/>
          <p:cNvSpPr txBox="1"/>
          <p:nvPr/>
        </p:nvSpPr>
        <p:spPr>
          <a:xfrm>
            <a:off x="1011640" y="1586323"/>
            <a:ext cx="2736304" cy="584775"/>
          </a:xfrm>
          <a:prstGeom prst="rect">
            <a:avLst/>
          </a:prstGeom>
          <a:noFill/>
        </p:spPr>
        <p:txBody>
          <a:bodyPr wrap="square" rtlCol="0">
            <a:spAutoFit/>
          </a:bodyPr>
          <a:lstStyle/>
          <a:p>
            <a:r>
              <a:rPr lang="de-DE" sz="1600" dirty="0" smtClean="0">
                <a:solidFill>
                  <a:srgbClr val="000000"/>
                </a:solidFill>
              </a:rPr>
              <a:t>3. Was tun Sie, um diesen Dingen zu entkommen? </a:t>
            </a:r>
            <a:endParaRPr lang="de-DE" sz="1600" dirty="0">
              <a:solidFill>
                <a:srgbClr val="000000"/>
              </a:solidFill>
            </a:endParaRPr>
          </a:p>
        </p:txBody>
      </p:sp>
      <p:sp>
        <p:nvSpPr>
          <p:cNvPr id="16" name="Textfeld 15"/>
          <p:cNvSpPr txBox="1"/>
          <p:nvPr/>
        </p:nvSpPr>
        <p:spPr>
          <a:xfrm>
            <a:off x="4499992" y="1340768"/>
            <a:ext cx="2664296" cy="1569660"/>
          </a:xfrm>
          <a:prstGeom prst="rect">
            <a:avLst/>
          </a:prstGeom>
          <a:noFill/>
        </p:spPr>
        <p:txBody>
          <a:bodyPr wrap="square" rtlCol="0">
            <a:spAutoFit/>
          </a:bodyPr>
          <a:lstStyle/>
          <a:p>
            <a:r>
              <a:rPr lang="de-DE" sz="1600" dirty="0" smtClean="0">
                <a:solidFill>
                  <a:srgbClr val="000000"/>
                </a:solidFill>
              </a:rPr>
              <a:t>4. Was können Sie tun, um sich in die Ihnen wichtige Richtung zu bewegen, trotz und mit der Anwesenheit von „will es nicht“?</a:t>
            </a:r>
            <a:endParaRPr lang="de-DE" sz="1600" dirty="0">
              <a:solidFill>
                <a:srgbClr val="000000"/>
              </a:solidFill>
            </a:endParaRPr>
          </a:p>
        </p:txBody>
      </p:sp>
      <p:cxnSp>
        <p:nvCxnSpPr>
          <p:cNvPr id="18" name="Gerade Verbindung mit Pfeil 17"/>
          <p:cNvCxnSpPr/>
          <p:nvPr/>
        </p:nvCxnSpPr>
        <p:spPr bwMode="auto">
          <a:xfrm flipV="1">
            <a:off x="3491880" y="2910428"/>
            <a:ext cx="1152128" cy="8786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9" name="Textfeld 18"/>
          <p:cNvSpPr txBox="1"/>
          <p:nvPr/>
        </p:nvSpPr>
        <p:spPr>
          <a:xfrm>
            <a:off x="3635896" y="3059378"/>
            <a:ext cx="1328112" cy="523220"/>
          </a:xfrm>
          <a:prstGeom prst="rect">
            <a:avLst/>
          </a:prstGeom>
          <a:noFill/>
        </p:spPr>
        <p:txBody>
          <a:bodyPr wrap="square" rtlCol="0">
            <a:spAutoFit/>
          </a:bodyPr>
          <a:lstStyle/>
          <a:p>
            <a:r>
              <a:rPr lang="de-DE" sz="1400" dirty="0" smtClean="0">
                <a:solidFill>
                  <a:srgbClr val="000000"/>
                </a:solidFill>
              </a:rPr>
              <a:t>Sumpfloch-Metapher</a:t>
            </a:r>
            <a:endParaRPr lang="de-DE" sz="1400" dirty="0">
              <a:solidFill>
                <a:srgbClr val="000000"/>
              </a:solidFill>
            </a:endParaRPr>
          </a:p>
        </p:txBody>
      </p:sp>
      <p:cxnSp>
        <p:nvCxnSpPr>
          <p:cNvPr id="22" name="Gerade Verbindung 21"/>
          <p:cNvCxnSpPr/>
          <p:nvPr/>
        </p:nvCxnSpPr>
        <p:spPr bwMode="auto">
          <a:xfrm>
            <a:off x="1691680" y="2276872"/>
            <a:ext cx="0" cy="7825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feld 22"/>
          <p:cNvSpPr txBox="1"/>
          <p:nvPr/>
        </p:nvSpPr>
        <p:spPr>
          <a:xfrm>
            <a:off x="1011640" y="2276872"/>
            <a:ext cx="680040" cy="738664"/>
          </a:xfrm>
          <a:prstGeom prst="rect">
            <a:avLst/>
          </a:prstGeom>
          <a:noFill/>
        </p:spPr>
        <p:txBody>
          <a:bodyPr wrap="square" rtlCol="0">
            <a:spAutoFit/>
          </a:bodyPr>
          <a:lstStyle/>
          <a:p>
            <a:r>
              <a:rPr lang="de-DE" sz="1400" dirty="0" smtClean="0">
                <a:solidFill>
                  <a:srgbClr val="000000"/>
                </a:solidFill>
              </a:rPr>
              <a:t>Kurz</a:t>
            </a:r>
          </a:p>
          <a:p>
            <a:r>
              <a:rPr lang="de-DE" sz="1400" dirty="0" smtClean="0">
                <a:solidFill>
                  <a:srgbClr val="000000"/>
                </a:solidFill>
              </a:rPr>
              <a:t>++</a:t>
            </a:r>
          </a:p>
          <a:p>
            <a:r>
              <a:rPr lang="de-DE" sz="1400" dirty="0" smtClean="0">
                <a:solidFill>
                  <a:srgbClr val="000000"/>
                </a:solidFill>
              </a:rPr>
              <a:t>++</a:t>
            </a:r>
          </a:p>
        </p:txBody>
      </p:sp>
      <p:sp>
        <p:nvSpPr>
          <p:cNvPr id="24" name="Textfeld 23"/>
          <p:cNvSpPr txBox="1"/>
          <p:nvPr/>
        </p:nvSpPr>
        <p:spPr>
          <a:xfrm>
            <a:off x="1774842" y="2299130"/>
            <a:ext cx="604950" cy="738664"/>
          </a:xfrm>
          <a:prstGeom prst="rect">
            <a:avLst/>
          </a:prstGeom>
          <a:noFill/>
        </p:spPr>
        <p:txBody>
          <a:bodyPr wrap="square" rtlCol="0">
            <a:spAutoFit/>
          </a:bodyPr>
          <a:lstStyle/>
          <a:p>
            <a:r>
              <a:rPr lang="de-DE" sz="1400" dirty="0" smtClean="0">
                <a:solidFill>
                  <a:srgbClr val="000000"/>
                </a:solidFill>
              </a:rPr>
              <a:t>Lang</a:t>
            </a:r>
          </a:p>
          <a:p>
            <a:r>
              <a:rPr lang="de-DE" sz="1400" dirty="0" smtClean="0">
                <a:solidFill>
                  <a:srgbClr val="000000"/>
                </a:solidFill>
              </a:rPr>
              <a:t>--</a:t>
            </a:r>
          </a:p>
          <a:p>
            <a:r>
              <a:rPr lang="de-DE" sz="1400" dirty="0" smtClean="0">
                <a:solidFill>
                  <a:srgbClr val="000000"/>
                </a:solidFill>
              </a:rPr>
              <a:t>--</a:t>
            </a:r>
          </a:p>
        </p:txBody>
      </p:sp>
      <p:sp>
        <p:nvSpPr>
          <p:cNvPr id="25" name="Textfeld 24"/>
          <p:cNvSpPr txBox="1"/>
          <p:nvPr/>
        </p:nvSpPr>
        <p:spPr>
          <a:xfrm>
            <a:off x="7166528" y="3030636"/>
            <a:ext cx="1008112" cy="369332"/>
          </a:xfrm>
          <a:prstGeom prst="rect">
            <a:avLst/>
          </a:prstGeom>
          <a:noFill/>
        </p:spPr>
        <p:txBody>
          <a:bodyPr wrap="square" rtlCol="0">
            <a:spAutoFit/>
          </a:bodyPr>
          <a:lstStyle/>
          <a:p>
            <a:r>
              <a:rPr lang="de-DE" dirty="0">
                <a:solidFill>
                  <a:srgbClr val="FF0000"/>
                </a:solidFill>
              </a:rPr>
              <a:t>h</a:t>
            </a:r>
            <a:r>
              <a:rPr lang="de-DE" dirty="0" smtClean="0">
                <a:solidFill>
                  <a:srgbClr val="FF0000"/>
                </a:solidFill>
              </a:rPr>
              <a:t>in zu</a:t>
            </a:r>
            <a:endParaRPr lang="de-DE" dirty="0">
              <a:solidFill>
                <a:srgbClr val="FF0000"/>
              </a:solidFill>
            </a:endParaRPr>
          </a:p>
        </p:txBody>
      </p:sp>
      <p:sp>
        <p:nvSpPr>
          <p:cNvPr id="26" name="Textfeld 25"/>
          <p:cNvSpPr txBox="1"/>
          <p:nvPr/>
        </p:nvSpPr>
        <p:spPr>
          <a:xfrm>
            <a:off x="137899" y="3063350"/>
            <a:ext cx="1179870" cy="369332"/>
          </a:xfrm>
          <a:prstGeom prst="rect">
            <a:avLst/>
          </a:prstGeom>
          <a:noFill/>
        </p:spPr>
        <p:txBody>
          <a:bodyPr wrap="square" rtlCol="0">
            <a:spAutoFit/>
          </a:bodyPr>
          <a:lstStyle/>
          <a:p>
            <a:r>
              <a:rPr lang="de-DE" dirty="0" smtClean="0">
                <a:solidFill>
                  <a:srgbClr val="FF0000"/>
                </a:solidFill>
              </a:rPr>
              <a:t>weg vom</a:t>
            </a:r>
            <a:endParaRPr lang="de-DE" dirty="0">
              <a:solidFill>
                <a:srgbClr val="FF0000"/>
              </a:solidFill>
            </a:endParaRPr>
          </a:p>
        </p:txBody>
      </p:sp>
      <p:cxnSp>
        <p:nvCxnSpPr>
          <p:cNvPr id="30" name="Gerade Verbindung mit Pfeil 29"/>
          <p:cNvCxnSpPr/>
          <p:nvPr/>
        </p:nvCxnSpPr>
        <p:spPr bwMode="auto">
          <a:xfrm>
            <a:off x="2915816" y="2171098"/>
            <a:ext cx="0" cy="161794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32" name="Gerade Verbindung mit Pfeil 31"/>
          <p:cNvCxnSpPr>
            <a:endCxn id="15" idx="2"/>
          </p:cNvCxnSpPr>
          <p:nvPr/>
        </p:nvCxnSpPr>
        <p:spPr bwMode="auto">
          <a:xfrm flipV="1">
            <a:off x="2379792" y="2171098"/>
            <a:ext cx="0" cy="161794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61213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3" grpId="0"/>
      <p:bldP spid="24" grpId="0"/>
      <p:bldP spid="25" grpId="0"/>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erade Verbindung 2"/>
          <p:cNvCxnSpPr/>
          <p:nvPr/>
        </p:nvCxnSpPr>
        <p:spPr bwMode="auto">
          <a:xfrm>
            <a:off x="4067944" y="1052736"/>
            <a:ext cx="72008" cy="453650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Gerade Verbindung mit Pfeil 5"/>
          <p:cNvCxnSpPr/>
          <p:nvPr/>
        </p:nvCxnSpPr>
        <p:spPr bwMode="auto">
          <a:xfrm flipV="1">
            <a:off x="4103948" y="3140968"/>
            <a:ext cx="3420380" cy="72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Gerade Verbindung mit Pfeil 8"/>
          <p:cNvCxnSpPr/>
          <p:nvPr/>
        </p:nvCxnSpPr>
        <p:spPr bwMode="auto">
          <a:xfrm flipH="1" flipV="1">
            <a:off x="766460" y="3171546"/>
            <a:ext cx="3348372" cy="360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feld 9"/>
          <p:cNvSpPr txBox="1"/>
          <p:nvPr/>
        </p:nvSpPr>
        <p:spPr>
          <a:xfrm>
            <a:off x="2494652" y="251937"/>
            <a:ext cx="3240360" cy="584775"/>
          </a:xfrm>
          <a:prstGeom prst="rect">
            <a:avLst/>
          </a:prstGeom>
          <a:noFill/>
        </p:spPr>
        <p:txBody>
          <a:bodyPr wrap="square" rtlCol="0">
            <a:spAutoFit/>
          </a:bodyPr>
          <a:lstStyle/>
          <a:p>
            <a:pPr algn="ctr"/>
            <a:r>
              <a:rPr lang="de-DE" sz="1600" dirty="0" err="1" smtClean="0">
                <a:solidFill>
                  <a:srgbClr val="FF0000"/>
                </a:solidFill>
              </a:rPr>
              <a:t>Aussenwelt</a:t>
            </a:r>
            <a:endParaRPr lang="de-DE" sz="1600" dirty="0">
              <a:solidFill>
                <a:srgbClr val="FF0000"/>
              </a:solidFill>
            </a:endParaRPr>
          </a:p>
          <a:p>
            <a:pPr algn="ctr"/>
            <a:r>
              <a:rPr lang="de-DE" sz="1600" dirty="0" smtClean="0">
                <a:solidFill>
                  <a:srgbClr val="FF0000"/>
                </a:solidFill>
              </a:rPr>
              <a:t>Wahrnehmung über die 5 Sinne</a:t>
            </a:r>
            <a:endParaRPr lang="de-DE" sz="1600" dirty="0">
              <a:solidFill>
                <a:srgbClr val="FF0000"/>
              </a:solidFill>
            </a:endParaRPr>
          </a:p>
        </p:txBody>
      </p:sp>
      <p:sp>
        <p:nvSpPr>
          <p:cNvPr id="12" name="Textfeld 11"/>
          <p:cNvSpPr txBox="1"/>
          <p:nvPr/>
        </p:nvSpPr>
        <p:spPr>
          <a:xfrm>
            <a:off x="1907704" y="5874952"/>
            <a:ext cx="4464496" cy="584775"/>
          </a:xfrm>
          <a:prstGeom prst="rect">
            <a:avLst/>
          </a:prstGeom>
          <a:noFill/>
        </p:spPr>
        <p:txBody>
          <a:bodyPr wrap="square" rtlCol="0">
            <a:spAutoFit/>
          </a:bodyPr>
          <a:lstStyle/>
          <a:p>
            <a:pPr algn="ctr"/>
            <a:r>
              <a:rPr lang="de-DE" sz="1600" dirty="0" smtClean="0">
                <a:solidFill>
                  <a:srgbClr val="FF0000"/>
                </a:solidFill>
              </a:rPr>
              <a:t>Innenwelt</a:t>
            </a:r>
          </a:p>
          <a:p>
            <a:pPr algn="ctr"/>
            <a:r>
              <a:rPr lang="de-DE" sz="1600" dirty="0" smtClean="0">
                <a:solidFill>
                  <a:srgbClr val="FF0000"/>
                </a:solidFill>
              </a:rPr>
              <a:t>Gedanken, Gefühle, Körperempfindungen ….</a:t>
            </a:r>
            <a:endParaRPr lang="de-DE" sz="1600" dirty="0">
              <a:solidFill>
                <a:srgbClr val="FF0000"/>
              </a:solidFill>
            </a:endParaRPr>
          </a:p>
        </p:txBody>
      </p:sp>
      <p:sp>
        <p:nvSpPr>
          <p:cNvPr id="13" name="Textfeld 12"/>
          <p:cNvSpPr txBox="1"/>
          <p:nvPr/>
        </p:nvSpPr>
        <p:spPr>
          <a:xfrm>
            <a:off x="4499992" y="3582598"/>
            <a:ext cx="3384376" cy="1754326"/>
          </a:xfrm>
          <a:prstGeom prst="rect">
            <a:avLst/>
          </a:prstGeom>
          <a:noFill/>
        </p:spPr>
        <p:txBody>
          <a:bodyPr wrap="square" rtlCol="0">
            <a:spAutoFit/>
          </a:bodyPr>
          <a:lstStyle/>
          <a:p>
            <a:pPr marL="342900" indent="-342900">
              <a:buFontTx/>
              <a:buAutoNum type="arabicPeriod"/>
            </a:pPr>
            <a:r>
              <a:rPr lang="de-DE" sz="1600" dirty="0" smtClean="0">
                <a:solidFill>
                  <a:srgbClr val="000000"/>
                </a:solidFill>
              </a:rPr>
              <a:t>Wer oder was ist Ihnen wichtig?</a:t>
            </a:r>
          </a:p>
          <a:p>
            <a:r>
              <a:rPr lang="de-DE" sz="1200" dirty="0" smtClean="0">
                <a:solidFill>
                  <a:srgbClr val="000000"/>
                </a:solidFill>
              </a:rPr>
              <a:t>Familie</a:t>
            </a:r>
            <a:r>
              <a:rPr lang="de-DE" sz="1200" dirty="0">
                <a:solidFill>
                  <a:srgbClr val="000000"/>
                </a:solidFill>
              </a:rPr>
              <a:t>; mich um meine Familie </a:t>
            </a:r>
            <a:r>
              <a:rPr lang="de-DE" sz="1200" dirty="0" smtClean="0">
                <a:solidFill>
                  <a:srgbClr val="000000"/>
                </a:solidFill>
              </a:rPr>
              <a:t>kümmern</a:t>
            </a:r>
          </a:p>
          <a:p>
            <a:r>
              <a:rPr lang="de-DE" sz="1200" dirty="0" smtClean="0">
                <a:solidFill>
                  <a:srgbClr val="000000"/>
                </a:solidFill>
              </a:rPr>
              <a:t>Sport</a:t>
            </a:r>
            <a:r>
              <a:rPr lang="de-DE" sz="1200" dirty="0">
                <a:solidFill>
                  <a:srgbClr val="000000"/>
                </a:solidFill>
              </a:rPr>
              <a:t>; körperliche </a:t>
            </a:r>
            <a:r>
              <a:rPr lang="de-DE" sz="1200" dirty="0" smtClean="0">
                <a:solidFill>
                  <a:srgbClr val="000000"/>
                </a:solidFill>
              </a:rPr>
              <a:t>Betätigung</a:t>
            </a:r>
          </a:p>
          <a:p>
            <a:r>
              <a:rPr lang="de-DE" sz="1200" dirty="0" smtClean="0">
                <a:solidFill>
                  <a:srgbClr val="000000"/>
                </a:solidFill>
              </a:rPr>
              <a:t>Musikhören</a:t>
            </a:r>
          </a:p>
          <a:p>
            <a:r>
              <a:rPr lang="de-DE" sz="1200" dirty="0" smtClean="0">
                <a:solidFill>
                  <a:srgbClr val="000000"/>
                </a:solidFill>
              </a:rPr>
              <a:t>Freunde</a:t>
            </a:r>
            <a:r>
              <a:rPr lang="de-DE" sz="1200" dirty="0">
                <a:solidFill>
                  <a:srgbClr val="000000"/>
                </a:solidFill>
              </a:rPr>
              <a:t>; mit meinen Freunden mal wieder zusammen sein</a:t>
            </a:r>
          </a:p>
          <a:p>
            <a:endParaRPr lang="de-DE" sz="1600" dirty="0">
              <a:solidFill>
                <a:srgbClr val="000000"/>
              </a:solidFill>
            </a:endParaRPr>
          </a:p>
        </p:txBody>
      </p:sp>
      <p:sp>
        <p:nvSpPr>
          <p:cNvPr id="14" name="Textfeld 13"/>
          <p:cNvSpPr txBox="1"/>
          <p:nvPr/>
        </p:nvSpPr>
        <p:spPr>
          <a:xfrm>
            <a:off x="766460" y="3861048"/>
            <a:ext cx="3013452" cy="2616101"/>
          </a:xfrm>
          <a:prstGeom prst="rect">
            <a:avLst/>
          </a:prstGeom>
          <a:noFill/>
        </p:spPr>
        <p:txBody>
          <a:bodyPr wrap="square" rtlCol="0">
            <a:spAutoFit/>
          </a:bodyPr>
          <a:lstStyle/>
          <a:p>
            <a:r>
              <a:rPr lang="de-DE" sz="1600" dirty="0" smtClean="0">
                <a:solidFill>
                  <a:srgbClr val="000000"/>
                </a:solidFill>
              </a:rPr>
              <a:t>2. Was kann es Ihnen schwer machen, Schritte in die Ihnen wichtige Richtung zu tun („will es nicht“)?</a:t>
            </a:r>
          </a:p>
          <a:p>
            <a:r>
              <a:rPr lang="de-DE" sz="1200" dirty="0" smtClean="0">
                <a:solidFill>
                  <a:srgbClr val="000000"/>
                </a:solidFill>
              </a:rPr>
              <a:t>Angst</a:t>
            </a:r>
            <a:r>
              <a:rPr lang="de-DE" sz="1200" dirty="0">
                <a:solidFill>
                  <a:srgbClr val="000000"/>
                </a:solidFill>
              </a:rPr>
              <a:t>, dass Schmerzen zunehmen und unerträglich </a:t>
            </a:r>
            <a:r>
              <a:rPr lang="de-DE" sz="1200" dirty="0" smtClean="0">
                <a:solidFill>
                  <a:srgbClr val="000000"/>
                </a:solidFill>
              </a:rPr>
              <a:t>werden</a:t>
            </a:r>
          </a:p>
          <a:p>
            <a:r>
              <a:rPr lang="de-DE" sz="1200" dirty="0" smtClean="0">
                <a:solidFill>
                  <a:srgbClr val="000000"/>
                </a:solidFill>
              </a:rPr>
              <a:t>Angst </a:t>
            </a:r>
            <a:r>
              <a:rPr lang="de-DE" sz="1200" dirty="0">
                <a:solidFill>
                  <a:srgbClr val="000000"/>
                </a:solidFill>
              </a:rPr>
              <a:t>erfahren zu müssen, dass wirklich nicht mehr viel </a:t>
            </a:r>
            <a:r>
              <a:rPr lang="de-DE" sz="1200" dirty="0" smtClean="0">
                <a:solidFill>
                  <a:srgbClr val="000000"/>
                </a:solidFill>
              </a:rPr>
              <a:t>geht</a:t>
            </a:r>
          </a:p>
          <a:p>
            <a:r>
              <a:rPr lang="de-DE" sz="1200" dirty="0" smtClean="0">
                <a:solidFill>
                  <a:srgbClr val="000000"/>
                </a:solidFill>
              </a:rPr>
              <a:t>Angst </a:t>
            </a:r>
            <a:r>
              <a:rPr lang="de-DE" sz="1200" dirty="0">
                <a:solidFill>
                  <a:srgbClr val="000000"/>
                </a:solidFill>
              </a:rPr>
              <a:t>nicht mehr als vollwertiger Ehemann, Vater und Freund angesehen zu werden</a:t>
            </a:r>
          </a:p>
          <a:p>
            <a:endParaRPr lang="de-DE" sz="1600" dirty="0">
              <a:solidFill>
                <a:srgbClr val="000000"/>
              </a:solidFill>
            </a:endParaRPr>
          </a:p>
        </p:txBody>
      </p:sp>
      <p:sp>
        <p:nvSpPr>
          <p:cNvPr id="15" name="Textfeld 14"/>
          <p:cNvSpPr txBox="1"/>
          <p:nvPr/>
        </p:nvSpPr>
        <p:spPr>
          <a:xfrm>
            <a:off x="1043608" y="1052736"/>
            <a:ext cx="2736304" cy="2123658"/>
          </a:xfrm>
          <a:prstGeom prst="rect">
            <a:avLst/>
          </a:prstGeom>
          <a:noFill/>
        </p:spPr>
        <p:txBody>
          <a:bodyPr wrap="square" rtlCol="0">
            <a:spAutoFit/>
          </a:bodyPr>
          <a:lstStyle/>
          <a:p>
            <a:r>
              <a:rPr lang="de-DE" sz="1600" dirty="0" smtClean="0">
                <a:solidFill>
                  <a:srgbClr val="000000"/>
                </a:solidFill>
              </a:rPr>
              <a:t>3. Was tun Sie, um diesen Dingen zu entkommen? </a:t>
            </a:r>
            <a:r>
              <a:rPr lang="de-DE" sz="1200" dirty="0" smtClean="0">
                <a:solidFill>
                  <a:srgbClr val="000000"/>
                </a:solidFill>
              </a:rPr>
              <a:t>Rückzug </a:t>
            </a:r>
            <a:r>
              <a:rPr lang="de-DE" sz="1200" dirty="0">
                <a:solidFill>
                  <a:srgbClr val="000000"/>
                </a:solidFill>
              </a:rPr>
              <a:t>aufs </a:t>
            </a:r>
            <a:r>
              <a:rPr lang="de-DE" sz="1200" dirty="0" smtClean="0">
                <a:solidFill>
                  <a:srgbClr val="000000"/>
                </a:solidFill>
              </a:rPr>
              <a:t>Sofa</a:t>
            </a:r>
          </a:p>
          <a:p>
            <a:r>
              <a:rPr lang="de-DE" sz="1200" dirty="0" smtClean="0">
                <a:solidFill>
                  <a:srgbClr val="000000"/>
                </a:solidFill>
              </a:rPr>
              <a:t>Keine </a:t>
            </a:r>
            <a:r>
              <a:rPr lang="de-DE" sz="1200" dirty="0">
                <a:solidFill>
                  <a:srgbClr val="000000"/>
                </a:solidFill>
              </a:rPr>
              <a:t>Bewegung mehr, da alles weh </a:t>
            </a:r>
            <a:r>
              <a:rPr lang="de-DE" sz="1200" dirty="0" smtClean="0">
                <a:solidFill>
                  <a:srgbClr val="000000"/>
                </a:solidFill>
              </a:rPr>
              <a:t>tut</a:t>
            </a:r>
          </a:p>
          <a:p>
            <a:r>
              <a:rPr lang="de-DE" sz="1200" dirty="0" smtClean="0">
                <a:solidFill>
                  <a:srgbClr val="000000"/>
                </a:solidFill>
              </a:rPr>
              <a:t>Mit </a:t>
            </a:r>
            <a:r>
              <a:rPr lang="de-DE" sz="1200" dirty="0">
                <a:solidFill>
                  <a:srgbClr val="000000"/>
                </a:solidFill>
              </a:rPr>
              <a:t>TV voll </a:t>
            </a:r>
            <a:r>
              <a:rPr lang="de-DE" sz="1200" dirty="0" smtClean="0">
                <a:solidFill>
                  <a:srgbClr val="000000"/>
                </a:solidFill>
              </a:rPr>
              <a:t>dröhnen</a:t>
            </a:r>
          </a:p>
          <a:p>
            <a:r>
              <a:rPr lang="de-DE" sz="1200" dirty="0" smtClean="0">
                <a:solidFill>
                  <a:srgbClr val="000000"/>
                </a:solidFill>
              </a:rPr>
              <a:t>Alle </a:t>
            </a:r>
            <a:r>
              <a:rPr lang="de-DE" sz="1200" dirty="0">
                <a:solidFill>
                  <a:srgbClr val="000000"/>
                </a:solidFill>
              </a:rPr>
              <a:t>Einladungen absagen bis fast keine mehr </a:t>
            </a:r>
            <a:r>
              <a:rPr lang="de-DE" sz="1200" dirty="0" smtClean="0">
                <a:solidFill>
                  <a:srgbClr val="000000"/>
                </a:solidFill>
              </a:rPr>
              <a:t>kommen</a:t>
            </a:r>
          </a:p>
          <a:p>
            <a:r>
              <a:rPr lang="de-DE" sz="1200" dirty="0" smtClean="0">
                <a:solidFill>
                  <a:srgbClr val="000000"/>
                </a:solidFill>
              </a:rPr>
              <a:t>Schmerzmittel </a:t>
            </a:r>
            <a:r>
              <a:rPr lang="de-DE" sz="1200" dirty="0">
                <a:solidFill>
                  <a:srgbClr val="000000"/>
                </a:solidFill>
              </a:rPr>
              <a:t>und </a:t>
            </a:r>
            <a:r>
              <a:rPr lang="de-DE" sz="1200" dirty="0" err="1">
                <a:solidFill>
                  <a:srgbClr val="000000"/>
                </a:solidFill>
              </a:rPr>
              <a:t>Temesta</a:t>
            </a:r>
            <a:endParaRPr lang="de-DE" sz="1200" dirty="0">
              <a:solidFill>
                <a:srgbClr val="000000"/>
              </a:solidFill>
            </a:endParaRPr>
          </a:p>
          <a:p>
            <a:endParaRPr lang="de-DE" sz="1600" dirty="0">
              <a:solidFill>
                <a:srgbClr val="000000"/>
              </a:solidFill>
            </a:endParaRPr>
          </a:p>
        </p:txBody>
      </p:sp>
      <p:sp>
        <p:nvSpPr>
          <p:cNvPr id="16" name="Textfeld 15"/>
          <p:cNvSpPr txBox="1"/>
          <p:nvPr/>
        </p:nvSpPr>
        <p:spPr>
          <a:xfrm>
            <a:off x="4481990" y="1052736"/>
            <a:ext cx="2970330" cy="2369880"/>
          </a:xfrm>
          <a:prstGeom prst="rect">
            <a:avLst/>
          </a:prstGeom>
          <a:noFill/>
        </p:spPr>
        <p:txBody>
          <a:bodyPr wrap="square" rtlCol="0">
            <a:spAutoFit/>
          </a:bodyPr>
          <a:lstStyle/>
          <a:p>
            <a:pPr lvl="1"/>
            <a:r>
              <a:rPr lang="de-DE" sz="1600" dirty="0" smtClean="0">
                <a:solidFill>
                  <a:srgbClr val="000000"/>
                </a:solidFill>
              </a:rPr>
              <a:t>4. Was können Sie tun, um sich in die Ihnen wichtige Richtung zu bewegen, trotz und mit der Anwesenheit von „will es nicht“?</a:t>
            </a:r>
            <a:endParaRPr lang="de-DE" dirty="0" smtClean="0">
              <a:solidFill>
                <a:srgbClr val="000000"/>
              </a:solidFill>
            </a:endParaRPr>
          </a:p>
          <a:p>
            <a:pPr lvl="1"/>
            <a:r>
              <a:rPr lang="de-DE" sz="1200" dirty="0" smtClean="0">
                <a:solidFill>
                  <a:srgbClr val="000000"/>
                </a:solidFill>
              </a:rPr>
              <a:t>Physiotherapie </a:t>
            </a:r>
            <a:r>
              <a:rPr lang="de-DE" sz="1200" dirty="0">
                <a:solidFill>
                  <a:srgbClr val="000000"/>
                </a:solidFill>
              </a:rPr>
              <a:t>wieder aufnehmen</a:t>
            </a:r>
          </a:p>
          <a:p>
            <a:pPr lvl="1"/>
            <a:r>
              <a:rPr lang="de-DE" sz="1200" dirty="0">
                <a:solidFill>
                  <a:srgbClr val="000000"/>
                </a:solidFill>
              </a:rPr>
              <a:t>usw.</a:t>
            </a:r>
          </a:p>
          <a:p>
            <a:endParaRPr lang="de-DE" sz="1600" dirty="0">
              <a:solidFill>
                <a:srgbClr val="000000"/>
              </a:solidFill>
            </a:endParaRPr>
          </a:p>
        </p:txBody>
      </p:sp>
      <p:cxnSp>
        <p:nvCxnSpPr>
          <p:cNvPr id="18" name="Gerade Verbindung mit Pfeil 17"/>
          <p:cNvCxnSpPr/>
          <p:nvPr/>
        </p:nvCxnSpPr>
        <p:spPr bwMode="auto">
          <a:xfrm flipV="1">
            <a:off x="3491880" y="2910428"/>
            <a:ext cx="1152128" cy="878612"/>
          </a:xfrm>
          <a:prstGeom prst="straightConnector1">
            <a:avLst/>
          </a:prstGeom>
          <a:solidFill>
            <a:schemeClr val="accent1"/>
          </a:solidFill>
          <a:ln w="57150" cap="flat" cmpd="sng" algn="ctr">
            <a:solidFill>
              <a:srgbClr val="FF0000"/>
            </a:solidFill>
            <a:prstDash val="solid"/>
            <a:round/>
            <a:headEnd type="none" w="med" len="med"/>
            <a:tailEnd type="arrow"/>
          </a:ln>
          <a:effectLst/>
        </p:spPr>
      </p:cxnSp>
      <p:sp>
        <p:nvSpPr>
          <p:cNvPr id="19" name="Textfeld 18"/>
          <p:cNvSpPr txBox="1"/>
          <p:nvPr/>
        </p:nvSpPr>
        <p:spPr>
          <a:xfrm>
            <a:off x="3635896" y="3059378"/>
            <a:ext cx="1328112" cy="523220"/>
          </a:xfrm>
          <a:prstGeom prst="rect">
            <a:avLst/>
          </a:prstGeom>
          <a:noFill/>
        </p:spPr>
        <p:txBody>
          <a:bodyPr wrap="square" rtlCol="0">
            <a:spAutoFit/>
          </a:bodyPr>
          <a:lstStyle/>
          <a:p>
            <a:r>
              <a:rPr lang="de-DE" sz="1400" dirty="0" smtClean="0">
                <a:solidFill>
                  <a:srgbClr val="000000"/>
                </a:solidFill>
              </a:rPr>
              <a:t>Sumpfloch-Metapher</a:t>
            </a:r>
            <a:endParaRPr lang="de-DE" sz="1400" dirty="0">
              <a:solidFill>
                <a:srgbClr val="000000"/>
              </a:solidFill>
            </a:endParaRPr>
          </a:p>
        </p:txBody>
      </p:sp>
      <p:sp>
        <p:nvSpPr>
          <p:cNvPr id="25" name="Textfeld 24"/>
          <p:cNvSpPr txBox="1"/>
          <p:nvPr/>
        </p:nvSpPr>
        <p:spPr>
          <a:xfrm>
            <a:off x="7166528" y="3030636"/>
            <a:ext cx="1008112" cy="369332"/>
          </a:xfrm>
          <a:prstGeom prst="rect">
            <a:avLst/>
          </a:prstGeom>
          <a:noFill/>
        </p:spPr>
        <p:txBody>
          <a:bodyPr wrap="square" rtlCol="0">
            <a:spAutoFit/>
          </a:bodyPr>
          <a:lstStyle/>
          <a:p>
            <a:r>
              <a:rPr lang="de-DE" dirty="0">
                <a:solidFill>
                  <a:srgbClr val="FF0000"/>
                </a:solidFill>
              </a:rPr>
              <a:t>h</a:t>
            </a:r>
            <a:r>
              <a:rPr lang="de-DE" dirty="0" smtClean="0">
                <a:solidFill>
                  <a:srgbClr val="FF0000"/>
                </a:solidFill>
              </a:rPr>
              <a:t>in zu</a:t>
            </a:r>
            <a:endParaRPr lang="de-DE" dirty="0">
              <a:solidFill>
                <a:srgbClr val="FF0000"/>
              </a:solidFill>
            </a:endParaRPr>
          </a:p>
        </p:txBody>
      </p:sp>
      <p:sp>
        <p:nvSpPr>
          <p:cNvPr id="26" name="Textfeld 25"/>
          <p:cNvSpPr txBox="1"/>
          <p:nvPr/>
        </p:nvSpPr>
        <p:spPr>
          <a:xfrm>
            <a:off x="137899" y="3063350"/>
            <a:ext cx="1179870" cy="369332"/>
          </a:xfrm>
          <a:prstGeom prst="rect">
            <a:avLst/>
          </a:prstGeom>
          <a:noFill/>
        </p:spPr>
        <p:txBody>
          <a:bodyPr wrap="square" rtlCol="0">
            <a:spAutoFit/>
          </a:bodyPr>
          <a:lstStyle/>
          <a:p>
            <a:r>
              <a:rPr lang="de-DE" dirty="0" smtClean="0">
                <a:solidFill>
                  <a:srgbClr val="FF0000"/>
                </a:solidFill>
              </a:rPr>
              <a:t>weg vom</a:t>
            </a:r>
            <a:endParaRPr lang="de-DE" dirty="0">
              <a:solidFill>
                <a:srgbClr val="FF0000"/>
              </a:solidFill>
            </a:endParaRP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409709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5" grpId="0"/>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0" dirty="0"/>
              <a:t>Hausaufgabe: </a:t>
            </a:r>
            <a:r>
              <a:rPr lang="de-DE" sz="2400" b="0" dirty="0" smtClean="0"/>
              <a:t/>
            </a:r>
            <a:br>
              <a:rPr lang="de-DE" sz="2400" b="0" dirty="0" smtClean="0"/>
            </a:br>
            <a:r>
              <a:rPr lang="de-DE" sz="2400" b="0" dirty="0" smtClean="0">
                <a:solidFill>
                  <a:schemeClr val="tx1"/>
                </a:solidFill>
              </a:rPr>
              <a:t>hin-zu </a:t>
            </a:r>
            <a:r>
              <a:rPr lang="de-DE" sz="2400" b="0" dirty="0">
                <a:solidFill>
                  <a:schemeClr val="tx1"/>
                </a:solidFill>
              </a:rPr>
              <a:t>und weg-von-Bewegungen wahrnehmen</a:t>
            </a:r>
            <a:br>
              <a:rPr lang="de-DE" sz="2400" b="0" dirty="0">
                <a:solidFill>
                  <a:schemeClr val="tx1"/>
                </a:solidFill>
              </a:rPr>
            </a:br>
            <a:r>
              <a:rPr lang="de-DE" sz="2400" b="0" dirty="0"/>
              <a:t>„Haken bemerken</a:t>
            </a:r>
            <a:r>
              <a:rPr lang="de-DE" sz="2400" b="0" dirty="0" smtClean="0"/>
              <a:t>“</a:t>
            </a:r>
            <a:endParaRPr lang="de-DE" sz="2400" b="0" dirty="0"/>
          </a:p>
        </p:txBody>
      </p:sp>
      <p:pic>
        <p:nvPicPr>
          <p:cNvPr id="7170" name="Picture 2" descr="not a fish on h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221932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419872" y="2060848"/>
            <a:ext cx="5112568" cy="3693319"/>
          </a:xfrm>
          <a:prstGeom prst="rect">
            <a:avLst/>
          </a:prstGeom>
          <a:noFill/>
        </p:spPr>
        <p:txBody>
          <a:bodyPr wrap="square" rtlCol="0">
            <a:spAutoFit/>
          </a:bodyPr>
          <a:lstStyle/>
          <a:p>
            <a:r>
              <a:rPr lang="de-DE" dirty="0" smtClean="0">
                <a:solidFill>
                  <a:srgbClr val="000000"/>
                </a:solidFill>
              </a:rPr>
              <a:t>Jedes Mal wenn Sie einen Haken bemerken (schwierige Gedanken, Gefühle oder Körperempfindungen), notieren Sie ihn. Werden Sie zum Haken-Entdecker und seien Sie neugierig, was Sie so alles in die Weg-von-Richtung ziehen kann. Z. Bsp. „ich habe so schmerzen, ich kann nicht vom Sofa aufstehen“</a:t>
            </a:r>
          </a:p>
          <a:p>
            <a:r>
              <a:rPr lang="de-DE" dirty="0" smtClean="0">
                <a:solidFill>
                  <a:srgbClr val="000000"/>
                </a:solidFill>
              </a:rPr>
              <a:t>Beschriften Sie </a:t>
            </a:r>
            <a:r>
              <a:rPr lang="de-DE" dirty="0" err="1" smtClean="0">
                <a:solidFill>
                  <a:srgbClr val="000000"/>
                </a:solidFill>
              </a:rPr>
              <a:t>anschliessend</a:t>
            </a:r>
            <a:r>
              <a:rPr lang="de-DE" dirty="0" smtClean="0">
                <a:solidFill>
                  <a:srgbClr val="000000"/>
                </a:solidFill>
              </a:rPr>
              <a:t> die Leine, an der der Haken befestigt ist. D.h. welches Verhalten folgt auf den Haken. Z. Bsp. „ich bleibe auf dem Sofa vor dem Fernseher liegen“</a:t>
            </a:r>
          </a:p>
        </p:txBody>
      </p:sp>
      <p:sp>
        <p:nvSpPr>
          <p:cNvPr id="5" name="Fußzeilenplatzhalter 4"/>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980292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1052513"/>
            <a:ext cx="8229600" cy="4537075"/>
          </a:xfrm>
        </p:spPr>
        <p:txBody>
          <a:bodyPr>
            <a:normAutofit fontScale="90000"/>
          </a:bodyPr>
          <a:lstStyle/>
          <a:p>
            <a:pPr>
              <a:defRPr/>
            </a:pPr>
            <a:r>
              <a:rPr lang="de-CH" sz="3100" b="0" dirty="0" smtClean="0"/>
              <a:t>Kleingruppenarbeit </a:t>
            </a:r>
            <a:br>
              <a:rPr lang="de-CH" sz="3100" b="0" dirty="0" smtClean="0"/>
            </a:br>
            <a:r>
              <a:rPr lang="de-CH" sz="3100" b="0" dirty="0" smtClean="0"/>
              <a:t>«</a:t>
            </a:r>
            <a:r>
              <a:rPr lang="de-CH" b="0" dirty="0" smtClean="0"/>
              <a:t>Werte sortieren»</a:t>
            </a:r>
            <a:br>
              <a:rPr lang="de-CH" b="0" dirty="0" smtClean="0"/>
            </a:br>
            <a:r>
              <a:rPr lang="de-CH" sz="4000" dirty="0" smtClean="0"/>
              <a:t/>
            </a:r>
            <a:br>
              <a:rPr lang="de-CH" sz="4000" dirty="0" smtClean="0"/>
            </a:br>
            <a:r>
              <a:rPr lang="de-CH" sz="2000" b="0" dirty="0" smtClean="0">
                <a:solidFill>
                  <a:schemeClr val="tx1"/>
                </a:solidFill>
              </a:rPr>
              <a:t>Bitte machen Sie 3 Stapel Ihrer Werte (sehr wichtig / wichtig / nicht wichtig).</a:t>
            </a:r>
            <a:br>
              <a:rPr lang="de-CH" sz="2000" b="0" dirty="0" smtClean="0">
                <a:solidFill>
                  <a:schemeClr val="tx1"/>
                </a:solidFill>
              </a:rPr>
            </a:br>
            <a:r>
              <a:rPr lang="de-CH" sz="2000" b="0" dirty="0" smtClean="0">
                <a:solidFill>
                  <a:schemeClr val="tx1"/>
                </a:solidFill>
              </a:rPr>
              <a:t/>
            </a:r>
            <a:br>
              <a:rPr lang="de-CH" sz="2000" b="0" dirty="0" smtClean="0">
                <a:solidFill>
                  <a:schemeClr val="tx1"/>
                </a:solidFill>
              </a:rPr>
            </a:br>
            <a:r>
              <a:rPr lang="de-CH" sz="2000" b="0" dirty="0" smtClean="0">
                <a:solidFill>
                  <a:schemeClr val="tx1"/>
                </a:solidFill>
              </a:rPr>
              <a:t>Suchen Sie anschliessend 1-2 sehr wichtige Werte heraus, in welche Richtung Sie momentan leben möchten, jedoch die Richtung aus den Augen verloren haben.</a:t>
            </a:r>
            <a:br>
              <a:rPr lang="de-CH" sz="2000" b="0" dirty="0" smtClean="0">
                <a:solidFill>
                  <a:schemeClr val="tx1"/>
                </a:solidFill>
              </a:rPr>
            </a:br>
            <a:r>
              <a:rPr lang="de-CH" sz="2000" b="0" dirty="0" smtClean="0">
                <a:solidFill>
                  <a:schemeClr val="tx1"/>
                </a:solidFill>
              </a:rPr>
              <a:t/>
            </a:r>
            <a:br>
              <a:rPr lang="de-CH" sz="2000" b="0" dirty="0" smtClean="0">
                <a:solidFill>
                  <a:schemeClr val="tx1"/>
                </a:solidFill>
              </a:rPr>
            </a:br>
            <a:r>
              <a:rPr lang="de-CH" sz="2000" b="0" dirty="0" smtClean="0">
                <a:solidFill>
                  <a:schemeClr val="tx1"/>
                </a:solidFill>
              </a:rPr>
              <a:t>Versuchen Sie Ihre Barrieren zu definieren (was ist der Grund?).</a:t>
            </a:r>
            <a:br>
              <a:rPr lang="de-CH" sz="2000" b="0" dirty="0" smtClean="0">
                <a:solidFill>
                  <a:schemeClr val="tx1"/>
                </a:solidFill>
              </a:rPr>
            </a:br>
            <a:r>
              <a:rPr lang="de-CH" sz="2000" b="0" dirty="0" smtClean="0">
                <a:solidFill>
                  <a:schemeClr val="tx1"/>
                </a:solidFill>
              </a:rPr>
              <a:t/>
            </a:r>
            <a:br>
              <a:rPr lang="de-CH" sz="2000" b="0" dirty="0" smtClean="0">
                <a:solidFill>
                  <a:schemeClr val="tx1"/>
                </a:solidFill>
              </a:rPr>
            </a:br>
            <a:r>
              <a:rPr lang="de-CH" sz="2000" b="0" dirty="0" smtClean="0">
                <a:solidFill>
                  <a:schemeClr val="tx1"/>
                </a:solidFill>
              </a:rPr>
              <a:t>Was sind erste Ziele in diese Richtung?</a:t>
            </a:r>
            <a:endParaRPr lang="de-CH" sz="4000" b="0" dirty="0">
              <a:solidFill>
                <a:schemeClr val="tx1"/>
              </a:solidFill>
            </a:endParaRPr>
          </a:p>
        </p:txBody>
      </p:sp>
      <p:sp>
        <p:nvSpPr>
          <p:cNvPr id="4" name="Fußzeilenplatzhalter 3"/>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386593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mages-na.ssl-images-amazon.com/images/I/51rtM0lQa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2433745" cy="36542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images-na.ssl-images-amazon.com/images/I/51ACMh44v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1118032"/>
            <a:ext cx="2423120" cy="363468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images-na.ssl-images-amazon.com/images/I/41jN72S5B0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1118032"/>
            <a:ext cx="2235721" cy="3356938"/>
          </a:xfrm>
          <a:prstGeom prst="rect">
            <a:avLst/>
          </a:prstGeom>
          <a:noFill/>
          <a:extLst>
            <a:ext uri="{909E8E84-426E-40DD-AFC4-6F175D3DCCD1}">
              <a14:hiddenFill xmlns:a14="http://schemas.microsoft.com/office/drawing/2010/main">
                <a:solidFill>
                  <a:srgbClr val="FFFFFF"/>
                </a:solidFill>
              </a14:hiddenFill>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627646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de-CH" altLang="de-DE" sz="3200" b="0" smtClean="0"/>
              <a:t>Commitment</a:t>
            </a:r>
          </a:p>
        </p:txBody>
      </p:sp>
      <p:sp>
        <p:nvSpPr>
          <p:cNvPr id="182275" name="Rectangle 3"/>
          <p:cNvSpPr>
            <a:spLocks noGrp="1" noChangeArrowheads="1"/>
          </p:cNvSpPr>
          <p:nvPr>
            <p:ph type="body" idx="1"/>
          </p:nvPr>
        </p:nvSpPr>
        <p:spPr/>
        <p:txBody>
          <a:bodyPr/>
          <a:lstStyle/>
          <a:p>
            <a:r>
              <a:rPr lang="de-CH" altLang="de-DE" sz="2400" smtClean="0"/>
              <a:t>Zustimmung dazu, zur Überwindung der Barrieren, sein Bestes zu tun.</a:t>
            </a:r>
          </a:p>
          <a:p>
            <a:r>
              <a:rPr lang="de-CH" altLang="de-DE" sz="2400" smtClean="0"/>
              <a:t>Sich für einen neuen Weg entscheiden</a:t>
            </a:r>
          </a:p>
          <a:p>
            <a:r>
              <a:rPr lang="de-CH" altLang="de-DE" sz="2400" smtClean="0"/>
              <a:t>Konkrete Veränderungen im Alltag vornehmen</a:t>
            </a:r>
          </a:p>
          <a:p>
            <a:r>
              <a:rPr lang="de-CH" altLang="de-DE" sz="2400" smtClean="0"/>
              <a:t>In kleinen Schritten, so wie es momentan mit den Schmerzen möglich ist</a:t>
            </a:r>
          </a:p>
        </p:txBody>
      </p:sp>
      <p:pic>
        <p:nvPicPr>
          <p:cNvPr id="182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005263"/>
            <a:ext cx="266382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2588857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el 1"/>
          <p:cNvSpPr>
            <a:spLocks noGrp="1"/>
          </p:cNvSpPr>
          <p:nvPr>
            <p:ph type="title"/>
          </p:nvPr>
        </p:nvSpPr>
        <p:spPr>
          <a:xfrm>
            <a:off x="684213" y="260350"/>
            <a:ext cx="7772400" cy="936625"/>
          </a:xfrm>
        </p:spPr>
        <p:txBody>
          <a:bodyPr/>
          <a:lstStyle/>
          <a:p>
            <a:r>
              <a:rPr lang="de-CH" altLang="de-DE" sz="2400" b="0" smtClean="0"/>
              <a:t>Busfahrer-Metapher</a:t>
            </a:r>
          </a:p>
        </p:txBody>
      </p:sp>
      <p:sp>
        <p:nvSpPr>
          <p:cNvPr id="183299" name="Inhaltsplatzhalter 2"/>
          <p:cNvSpPr>
            <a:spLocks noGrp="1"/>
          </p:cNvSpPr>
          <p:nvPr>
            <p:ph idx="1"/>
          </p:nvPr>
        </p:nvSpPr>
        <p:spPr>
          <a:xfrm>
            <a:off x="395288" y="1052513"/>
            <a:ext cx="8497887" cy="5545137"/>
          </a:xfrm>
        </p:spPr>
        <p:txBody>
          <a:bodyPr/>
          <a:lstStyle/>
          <a:p>
            <a:r>
              <a:rPr lang="de-CH" altLang="de-DE" sz="1600" dirty="0" smtClean="0"/>
              <a:t>«wir können unsere Rolle im Leben mit dem eines Busfahrers vergleichen, der eine bestimmte Route abfährt»</a:t>
            </a:r>
          </a:p>
          <a:p>
            <a:r>
              <a:rPr lang="de-CH" altLang="de-DE" sz="1600" dirty="0" smtClean="0"/>
              <a:t>Der Bus hat eine Richtung und Ziele:</a:t>
            </a:r>
          </a:p>
          <a:p>
            <a:pPr lvl="1"/>
            <a:r>
              <a:rPr lang="de-CH" altLang="de-DE" sz="1400" dirty="0" smtClean="0"/>
              <a:t>Die Haltestellen, an denen die Passagiere ein- und aussteigen können.</a:t>
            </a:r>
          </a:p>
          <a:p>
            <a:r>
              <a:rPr lang="de-CH" altLang="de-DE" sz="1600" dirty="0" smtClean="0"/>
              <a:t>Der Busfahrer hält das Steuer in der Hand und kann den Bus so lenken, dass er die Haltestellen erreicht. Über das Steuer hat er Kontrolle.</a:t>
            </a:r>
          </a:p>
          <a:p>
            <a:r>
              <a:rPr lang="de-CH" altLang="de-DE" sz="1600" dirty="0" smtClean="0"/>
              <a:t>Keine Kontrolle hat er hingegen darüber, welche Passagiere in den Bus einsteigen und wie diese sich verhalten. Es kann z.B. sein, dass unfreundliche, dunkle Gestalten einsteigen, die ihm alles andere als sympathisch sind. Und es kann sogar sein, dass diese Typen anfangen, ihn zu bedrängen: sie kommen nach vorne, bauen sich vor ihm auf und verlangen von ihm, die Richtung zu ändern. Er soll nicht gerade aus fahren, sondern links abbiegen. Möglicherweise geben sie vage Drohungen von sich: wenn nicht, dann … Noch nie hat ein solcher Passagier einer Drohung irgendwelche Taten folgen lassen, aber man weiss ja nie … </a:t>
            </a:r>
          </a:p>
          <a:p>
            <a:r>
              <a:rPr lang="de-CH" altLang="de-DE" sz="1600" dirty="0" smtClean="0"/>
              <a:t>Tut der Busfahrer, wozu die finsteren Gestalten ihn auffordern, verziehen sie sich wieder in den hinteren Teil des Busses und der Fahrer hat seine Ruhe. Allerdings weicht er damit von seiner Route ab: Schulkinder kommen zu spät zur Schule, Angestellte nicht zur Arbeit, der Busfahrer selbst kann nicht rechtzeitig Feierabend machen. </a:t>
            </a:r>
          </a:p>
          <a:p>
            <a:r>
              <a:rPr lang="de-CH" altLang="de-DE" sz="1600" dirty="0" smtClean="0"/>
              <a:t>Weigert er sich, den Anforderungen der lästigen Fahrgäste zu folgen, bleiben sie vorne und bedrängen ihn weiter. Sie können recht hartnäckig sein. </a:t>
            </a:r>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8934490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el 1"/>
          <p:cNvSpPr>
            <a:spLocks noGrp="1"/>
          </p:cNvSpPr>
          <p:nvPr>
            <p:ph type="title"/>
          </p:nvPr>
        </p:nvSpPr>
        <p:spPr>
          <a:xfrm>
            <a:off x="457200" y="274638"/>
            <a:ext cx="8229600" cy="922337"/>
          </a:xfrm>
        </p:spPr>
        <p:txBody>
          <a:bodyPr/>
          <a:lstStyle/>
          <a:p>
            <a:pPr eaLnBrk="1" hangingPunct="1"/>
            <a:r>
              <a:rPr lang="de-CH" altLang="de-DE" sz="2800" smtClean="0">
                <a:solidFill>
                  <a:srgbClr val="FF0000"/>
                </a:solidFill>
                <a:latin typeface="Comic Sans MS" pitchFamily="66" charset="0"/>
              </a:rPr>
              <a:t>Fahrgäste in meinem Lebensbus</a:t>
            </a:r>
          </a:p>
        </p:txBody>
      </p:sp>
      <p:pic>
        <p:nvPicPr>
          <p:cNvPr id="184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00175"/>
            <a:ext cx="496887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4" name="Textfeld 2"/>
          <p:cNvSpPr txBox="1">
            <a:spLocks noChangeArrowheads="1"/>
          </p:cNvSpPr>
          <p:nvPr/>
        </p:nvSpPr>
        <p:spPr bwMode="auto">
          <a:xfrm>
            <a:off x="5292725" y="1400175"/>
            <a:ext cx="36718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de-CH" altLang="de-DE" sz="1600">
                <a:solidFill>
                  <a:srgbClr val="000000"/>
                </a:solidFill>
                <a:latin typeface="Comic Sans MS" pitchFamily="66" charset="0"/>
              </a:rPr>
              <a:t>Die Passagiere stehen für Gefühle, Gedanken, Körperempfindungen und Impulsen, die jeder Mensch mal hat. Über diese haben wir keine Kontrolle.</a:t>
            </a:r>
          </a:p>
          <a:p>
            <a:pPr fontAlgn="base">
              <a:spcBef>
                <a:spcPct val="0"/>
              </a:spcBef>
              <a:spcAft>
                <a:spcPct val="0"/>
              </a:spcAft>
              <a:buFontTx/>
              <a:buNone/>
            </a:pPr>
            <a:r>
              <a:rPr lang="de-CH" altLang="de-DE" sz="1600">
                <a:solidFill>
                  <a:srgbClr val="000000"/>
                </a:solidFill>
                <a:latin typeface="Comic Sans MS" pitchFamily="66" charset="0"/>
              </a:rPr>
              <a:t>Sie können sehr unangenehm sein, gefährlich sind sie aber nicht.</a:t>
            </a:r>
          </a:p>
          <a:p>
            <a:pPr fontAlgn="base">
              <a:spcBef>
                <a:spcPct val="0"/>
              </a:spcBef>
              <a:spcAft>
                <a:spcPct val="0"/>
              </a:spcAft>
              <a:buFontTx/>
              <a:buNone/>
            </a:pPr>
            <a:endParaRPr lang="de-CH" altLang="de-DE" sz="1600">
              <a:solidFill>
                <a:srgbClr val="000000"/>
              </a:solidFill>
              <a:latin typeface="Comic Sans MS" pitchFamily="66" charset="0"/>
            </a:endParaRPr>
          </a:p>
          <a:p>
            <a:pPr fontAlgn="base">
              <a:spcBef>
                <a:spcPct val="0"/>
              </a:spcBef>
              <a:spcAft>
                <a:spcPct val="0"/>
              </a:spcAft>
              <a:buFontTx/>
              <a:buNone/>
            </a:pPr>
            <a:r>
              <a:rPr lang="de-CH" altLang="de-DE" sz="1600">
                <a:solidFill>
                  <a:srgbClr val="000000"/>
                </a:solidFill>
                <a:latin typeface="Comic Sans MS" pitchFamily="66" charset="0"/>
              </a:rPr>
              <a:t>Welche Route fährt der Pat. und welche Passagiere befinden sich in seinem Bus?</a:t>
            </a:r>
          </a:p>
          <a:p>
            <a:pPr fontAlgn="base">
              <a:spcBef>
                <a:spcPct val="0"/>
              </a:spcBef>
              <a:spcAft>
                <a:spcPct val="0"/>
              </a:spcAft>
              <a:buFontTx/>
              <a:buNone/>
            </a:pPr>
            <a:r>
              <a:rPr lang="de-CH" altLang="de-DE" sz="1600">
                <a:solidFill>
                  <a:srgbClr val="FF0000"/>
                </a:solidFill>
                <a:latin typeface="Comic Sans MS" pitchFamily="66" charset="0"/>
              </a:rPr>
              <a:t>Schmerzmonster</a:t>
            </a:r>
            <a:r>
              <a:rPr lang="de-CH" altLang="de-DE" sz="1600">
                <a:solidFill>
                  <a:srgbClr val="000000"/>
                </a:solidFill>
                <a:latin typeface="Comic Sans MS" pitchFamily="66" charset="0"/>
              </a:rPr>
              <a:t> fährt mit: «bleib lieber im Bett, sonst werden die Schmerzen schlimmer»</a:t>
            </a:r>
          </a:p>
          <a:p>
            <a:pPr fontAlgn="base">
              <a:spcBef>
                <a:spcPct val="0"/>
              </a:spcBef>
              <a:spcAft>
                <a:spcPct val="0"/>
              </a:spcAft>
              <a:buFontTx/>
              <a:buNone/>
            </a:pPr>
            <a:endParaRPr lang="de-CH" altLang="de-DE" sz="1800">
              <a:solidFill>
                <a:srgbClr val="000000"/>
              </a:solidFill>
            </a:endParaRPr>
          </a:p>
        </p:txBody>
      </p:sp>
      <p:sp>
        <p:nvSpPr>
          <p:cNvPr id="184325" name="Textfeld 3"/>
          <p:cNvSpPr txBox="1">
            <a:spLocks noChangeArrowheads="1"/>
          </p:cNvSpPr>
          <p:nvPr/>
        </p:nvSpPr>
        <p:spPr bwMode="auto">
          <a:xfrm>
            <a:off x="5364163" y="4994275"/>
            <a:ext cx="360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de-CH" altLang="de-DE" sz="1800">
                <a:solidFill>
                  <a:srgbClr val="000000"/>
                </a:solidFill>
                <a:latin typeface="Comic Sans MS" pitchFamily="66" charset="0"/>
              </a:rPr>
              <a:t>Ziel ist es die Fahrgäste mitzunehmen und dabei gleichzeitig das Ziel vor Augen haben.</a:t>
            </a:r>
          </a:p>
        </p:txBody>
      </p:sp>
      <p:sp>
        <p:nvSpPr>
          <p:cNvPr id="3" name="Fußzeilenplatzhalter 2"/>
          <p:cNvSpPr>
            <a:spLocks noGrp="1"/>
          </p:cNvSpPr>
          <p:nvPr>
            <p:ph type="ftr" sz="quarter" idx="11"/>
          </p:nvPr>
        </p:nvSpPr>
        <p:spPr/>
        <p:txBody>
          <a:bodyPr/>
          <a:lstStyle/>
          <a:p>
            <a:pPr>
              <a:defRPr/>
            </a:pPr>
            <a:r>
              <a:rPr lang="de-DE" smtClean="0"/>
              <a:t>E. Nyberg / WS Schmerz 30.11.2019</a:t>
            </a:r>
            <a:endParaRPr lang="de-DE"/>
          </a:p>
        </p:txBody>
      </p:sp>
    </p:spTree>
    <p:extLst>
      <p:ext uri="{BB962C8B-B14F-4D97-AF65-F5344CB8AC3E}">
        <p14:creationId xmlns:p14="http://schemas.microsoft.com/office/powerpoint/2010/main" val="502607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el 1"/>
          <p:cNvSpPr>
            <a:spLocks noGrp="1"/>
          </p:cNvSpPr>
          <p:nvPr>
            <p:ph type="title"/>
          </p:nvPr>
        </p:nvSpPr>
        <p:spPr/>
        <p:txBody>
          <a:bodyPr/>
          <a:lstStyle/>
          <a:p>
            <a:r>
              <a:rPr lang="de-CH" altLang="de-DE" sz="3200" b="0" smtClean="0"/>
              <a:t>Welche imaginativen Verfahren haben wir zur Verfügung?</a:t>
            </a:r>
          </a:p>
        </p:txBody>
      </p:sp>
      <p:sp>
        <p:nvSpPr>
          <p:cNvPr id="84995" name="Inhaltsplatzhalter 2"/>
          <p:cNvSpPr>
            <a:spLocks noGrp="1"/>
          </p:cNvSpPr>
          <p:nvPr>
            <p:ph idx="1"/>
          </p:nvPr>
        </p:nvSpPr>
        <p:spPr>
          <a:xfrm>
            <a:off x="685800" y="2205038"/>
            <a:ext cx="7772400" cy="3890962"/>
          </a:xfrm>
        </p:spPr>
        <p:txBody>
          <a:bodyPr/>
          <a:lstStyle/>
          <a:p>
            <a:pPr>
              <a:defRPr/>
            </a:pPr>
            <a:r>
              <a:rPr lang="de-CH" sz="2400" dirty="0" smtClean="0"/>
              <a:t>Methoden zur Aufmerksamkeitsverlagerung (von grosser Bedeutung)</a:t>
            </a:r>
          </a:p>
          <a:p>
            <a:pPr>
              <a:defRPr/>
            </a:pPr>
            <a:r>
              <a:rPr lang="de-CH" sz="2400" dirty="0" smtClean="0"/>
              <a:t>Methoden, die auf eine direkte Veränderung der Schmerzempfindung ausgerichtet sind</a:t>
            </a:r>
          </a:p>
          <a:p>
            <a:pPr>
              <a:defRPr/>
            </a:pPr>
            <a:r>
              <a:rPr lang="de-CH" sz="2400" dirty="0" smtClean="0"/>
              <a:t>Methoden zur Unterstützung eines Perspektivenwechsels (Veränderung der Bedeutungszuschreibung; Schmerz als wachsamer Begleiter)</a:t>
            </a:r>
          </a:p>
          <a:p>
            <a:pPr marL="0" indent="0">
              <a:buFont typeface="Wingdings 2" pitchFamily="18" charset="2"/>
              <a:buNone/>
              <a:defRPr/>
            </a:pPr>
            <a:endParaRPr lang="de-CH"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5999715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el 1"/>
          <p:cNvSpPr>
            <a:spLocks noGrp="1"/>
          </p:cNvSpPr>
          <p:nvPr>
            <p:ph type="title"/>
          </p:nvPr>
        </p:nvSpPr>
        <p:spPr>
          <a:xfrm>
            <a:off x="684213" y="333375"/>
            <a:ext cx="7772400" cy="1143000"/>
          </a:xfrm>
        </p:spPr>
        <p:txBody>
          <a:bodyPr/>
          <a:lstStyle/>
          <a:p>
            <a:r>
              <a:rPr lang="de-DE" altLang="de-DE" sz="2800" b="0" smtClean="0"/>
              <a:t>Bereitschaft für neues Verhalten</a:t>
            </a:r>
            <a:br>
              <a:rPr lang="de-DE" altLang="de-DE" sz="2800" b="0" smtClean="0"/>
            </a:br>
            <a:r>
              <a:rPr lang="de-DE" altLang="de-DE" sz="2800" b="0" smtClean="0"/>
              <a:t>„nicht versuchen, sondern tun“</a:t>
            </a:r>
          </a:p>
        </p:txBody>
      </p:sp>
      <p:sp>
        <p:nvSpPr>
          <p:cNvPr id="185347" name="Inhaltsplatzhalter 2"/>
          <p:cNvSpPr>
            <a:spLocks noGrp="1"/>
          </p:cNvSpPr>
          <p:nvPr>
            <p:ph idx="1"/>
          </p:nvPr>
        </p:nvSpPr>
        <p:spPr>
          <a:xfrm>
            <a:off x="685800" y="1628775"/>
            <a:ext cx="7772400" cy="4824413"/>
          </a:xfrm>
        </p:spPr>
        <p:txBody>
          <a:bodyPr/>
          <a:lstStyle/>
          <a:p>
            <a:r>
              <a:rPr lang="de-DE" altLang="de-DE" sz="2400" smtClean="0"/>
              <a:t>Einzelübung: </a:t>
            </a:r>
          </a:p>
          <a:p>
            <a:pPr lvl="1"/>
            <a:r>
              <a:rPr lang="de-DE" altLang="de-DE" sz="2000" smtClean="0"/>
              <a:t>„Versuchen Sie jetzt den Stift, der hier auf dem Tisch liegt aufzuheben.“</a:t>
            </a:r>
          </a:p>
          <a:p>
            <a:pPr lvl="1"/>
            <a:r>
              <a:rPr lang="de-DE" altLang="de-DE" sz="2000" smtClean="0"/>
              <a:t>Pat. wird unterbrochen, wenn er gerade dabei ist, den Stift aufzuheben. Therapeut verbalisiert, dass Pat. tatsächlich den Stift aufhebt. Die Instruktion war, lediglich zu versuchen, den Stift aufzuheben.</a:t>
            </a:r>
          </a:p>
          <a:p>
            <a:pPr lvl="1"/>
            <a:r>
              <a:rPr lang="de-DE" altLang="de-DE" sz="2000" smtClean="0"/>
              <a:t>„Was passiert, wenn Sie lediglich versuchen, den Stift aufzuheben?“</a:t>
            </a:r>
          </a:p>
          <a:p>
            <a:r>
              <a:rPr lang="de-DE" altLang="de-DE" sz="2400" smtClean="0"/>
              <a:t>häufiges Antwort von Pat.: „ich werde es versuchen“</a:t>
            </a:r>
          </a:p>
          <a:p>
            <a:r>
              <a:rPr lang="de-DE" altLang="de-DE" sz="2400" smtClean="0"/>
              <a:t>Ein Vorhaben wird erst dann umgesetzt, wenn eine Entscheidung dafür getroffen wurde!!!!!!!!!!!!</a:t>
            </a:r>
          </a:p>
          <a:p>
            <a:pPr>
              <a:buFont typeface="Wingdings 2" pitchFamily="18" charset="2"/>
              <a:buNone/>
            </a:pPr>
            <a:endParaRPr lang="de-DE" altLang="de-DE" sz="280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3159432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el 1"/>
          <p:cNvSpPr>
            <a:spLocks noGrp="1"/>
          </p:cNvSpPr>
          <p:nvPr>
            <p:ph type="title"/>
          </p:nvPr>
        </p:nvSpPr>
        <p:spPr>
          <a:xfrm>
            <a:off x="684213" y="260350"/>
            <a:ext cx="7772400" cy="874713"/>
          </a:xfrm>
        </p:spPr>
        <p:txBody>
          <a:bodyPr/>
          <a:lstStyle/>
          <a:p>
            <a:r>
              <a:rPr lang="de-CH" altLang="de-DE" sz="2000" b="0" smtClean="0"/>
              <a:t>Mein Veränderungsplan: </a:t>
            </a:r>
            <a:r>
              <a:rPr lang="de-CH" altLang="de-DE" sz="2000" b="0" smtClean="0">
                <a:solidFill>
                  <a:schemeClr val="tx1"/>
                </a:solidFill>
              </a:rPr>
              <a:t>Werte, Ziele, Handlungen Barrieren und der Umgang mit den Barrieren</a:t>
            </a:r>
          </a:p>
        </p:txBody>
      </p:sp>
      <p:graphicFrame>
        <p:nvGraphicFramePr>
          <p:cNvPr id="5" name="Inhaltsplatzhalter 4"/>
          <p:cNvGraphicFramePr>
            <a:graphicFrameLocks noGrp="1"/>
          </p:cNvGraphicFramePr>
          <p:nvPr>
            <p:ph idx="1"/>
          </p:nvPr>
        </p:nvGraphicFramePr>
        <p:xfrm>
          <a:off x="685800" y="1196975"/>
          <a:ext cx="7772400" cy="5241926"/>
        </p:xfrm>
        <a:graphic>
          <a:graphicData uri="http://schemas.openxmlformats.org/drawingml/2006/table">
            <a:tbl>
              <a:tblPr firstRow="1" bandRow="1">
                <a:tableStyleId>{00A15C55-8517-42AA-B614-E9B94910E393}</a:tableStyleId>
              </a:tblPr>
              <a:tblGrid>
                <a:gridCol w="7772400"/>
              </a:tblGrid>
              <a:tr h="719916">
                <a:tc>
                  <a:txBody>
                    <a:bodyPr/>
                    <a:lstStyle/>
                    <a:p>
                      <a:r>
                        <a:rPr lang="de-CH" sz="1800" b="0" dirty="0" smtClean="0"/>
                        <a:t>Wert:   </a:t>
                      </a:r>
                    </a:p>
                    <a:p>
                      <a:r>
                        <a:rPr lang="de-CH" sz="1800" b="0" dirty="0" smtClean="0"/>
                        <a:t>im Rahmen meiner Möglichkeiten mich körperlich fit zu halten</a:t>
                      </a:r>
                    </a:p>
                  </a:txBody>
                  <a:tcPr marT="45710" marB="45710"/>
                </a:tc>
              </a:tr>
              <a:tr h="791908">
                <a:tc>
                  <a:txBody>
                    <a:bodyPr/>
                    <a:lstStyle/>
                    <a:p>
                      <a:r>
                        <a:rPr lang="de-CH" sz="1800" dirty="0" smtClean="0"/>
                        <a:t>Ziele:</a:t>
                      </a:r>
                      <a:r>
                        <a:rPr lang="de-CH" sz="1800" baseline="0" dirty="0" smtClean="0"/>
                        <a:t> </a:t>
                      </a:r>
                    </a:p>
                    <a:p>
                      <a:r>
                        <a:rPr lang="de-CH" sz="1800" dirty="0" smtClean="0"/>
                        <a:t>mich mehr bewegen</a:t>
                      </a:r>
                    </a:p>
                  </a:txBody>
                  <a:tcPr marT="45710" marB="45710"/>
                </a:tc>
              </a:tr>
              <a:tr h="957589">
                <a:tc>
                  <a:txBody>
                    <a:bodyPr/>
                    <a:lstStyle/>
                    <a:p>
                      <a:r>
                        <a:rPr lang="de-CH" sz="1800" dirty="0" smtClean="0"/>
                        <a:t>Handlungen: </a:t>
                      </a:r>
                    </a:p>
                    <a:p>
                      <a:r>
                        <a:rPr lang="de-CH" sz="1800" dirty="0" smtClean="0"/>
                        <a:t>einen für meinen jetzigen Zustand geeigneten </a:t>
                      </a:r>
                      <a:r>
                        <a:rPr lang="de-CH" sz="1800" baseline="0" dirty="0" smtClean="0"/>
                        <a:t>Fitnesskurs buchen, die Übungen aus der Physiotherapie regelmässig Zuhause durchführen</a:t>
                      </a:r>
                    </a:p>
                  </a:txBody>
                  <a:tcPr marT="45710" marB="45710"/>
                </a:tc>
              </a:tr>
              <a:tr h="1583813">
                <a:tc>
                  <a:txBody>
                    <a:bodyPr/>
                    <a:lstStyle/>
                    <a:p>
                      <a:r>
                        <a:rPr lang="de-CH" sz="1800" dirty="0" smtClean="0"/>
                        <a:t>Barrieren: </a:t>
                      </a:r>
                    </a:p>
                    <a:p>
                      <a:r>
                        <a:rPr lang="de-CH" sz="1800" dirty="0" smtClean="0"/>
                        <a:t>Angst, dass die Schmerzen so stark werden, dass ich den Kurs abbrechen muss. Ich</a:t>
                      </a:r>
                      <a:r>
                        <a:rPr lang="de-CH" sz="1800" baseline="0" dirty="0" smtClean="0"/>
                        <a:t> halte es nicht aus dies vor Augen geführt zu bekommen, dass ich nicht einmal einen geeigneten Fitnesskurs besuchen kann (Gedanke).</a:t>
                      </a:r>
                      <a:endParaRPr lang="de-CH" sz="1800" dirty="0"/>
                    </a:p>
                  </a:txBody>
                  <a:tcPr marT="45710" marB="45710"/>
                </a:tc>
              </a:tr>
              <a:tr h="1188700">
                <a:tc>
                  <a:txBody>
                    <a:bodyPr/>
                    <a:lstStyle/>
                    <a:p>
                      <a:r>
                        <a:rPr lang="de-CH" sz="1800" dirty="0" smtClean="0"/>
                        <a:t>Umgang:</a:t>
                      </a:r>
                      <a:r>
                        <a:rPr lang="de-CH" sz="1800" baseline="0" dirty="0" smtClean="0"/>
                        <a:t> </a:t>
                      </a:r>
                    </a:p>
                    <a:p>
                      <a:r>
                        <a:rPr lang="de-CH" sz="1800" baseline="0" dirty="0" smtClean="0"/>
                        <a:t>Bereitschaft, Gefühle zu akzeptieren, mir den Wert klar zu machen. Achtsamkeit üben, </a:t>
                      </a:r>
                      <a:r>
                        <a:rPr lang="de-CH" sz="1800" baseline="0" dirty="0" err="1" smtClean="0"/>
                        <a:t>Defusion</a:t>
                      </a:r>
                      <a:r>
                        <a:rPr lang="de-CH" sz="1800" baseline="0" dirty="0" smtClean="0"/>
                        <a:t>: den Gedanken mit ganz hoher Stimme immer schneller sagen</a:t>
                      </a:r>
                      <a:endParaRPr lang="de-CH" sz="1800" dirty="0"/>
                    </a:p>
                  </a:txBody>
                  <a:tcPr marT="45710" marB="45710"/>
                </a:tc>
              </a:tr>
            </a:tbl>
          </a:graphicData>
        </a:graphic>
      </p:graphicFrame>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3732612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el 1"/>
          <p:cNvSpPr>
            <a:spLocks noGrp="1"/>
          </p:cNvSpPr>
          <p:nvPr>
            <p:ph type="title"/>
          </p:nvPr>
        </p:nvSpPr>
        <p:spPr>
          <a:xfrm>
            <a:off x="685800" y="609600"/>
            <a:ext cx="7772400" cy="803275"/>
          </a:xfrm>
        </p:spPr>
        <p:txBody>
          <a:bodyPr/>
          <a:lstStyle/>
          <a:p>
            <a:r>
              <a:rPr lang="de-CH" altLang="de-DE" sz="2800" b="0" smtClean="0"/>
              <a:t>Methoden der Aufmerksamkeitsverlagerung</a:t>
            </a:r>
          </a:p>
        </p:txBody>
      </p:sp>
      <p:sp>
        <p:nvSpPr>
          <p:cNvPr id="86019" name="Inhaltsplatzhalter 2"/>
          <p:cNvSpPr>
            <a:spLocks noGrp="1"/>
          </p:cNvSpPr>
          <p:nvPr>
            <p:ph idx="1"/>
          </p:nvPr>
        </p:nvSpPr>
        <p:spPr>
          <a:xfrm>
            <a:off x="685800" y="1700213"/>
            <a:ext cx="7772400" cy="4395787"/>
          </a:xfrm>
        </p:spPr>
        <p:txBody>
          <a:bodyPr/>
          <a:lstStyle/>
          <a:p>
            <a:pPr>
              <a:defRPr/>
            </a:pPr>
            <a:r>
              <a:rPr lang="de-CH" sz="2400" dirty="0" smtClean="0">
                <a:solidFill>
                  <a:srgbClr val="FF0000"/>
                </a:solidFill>
              </a:rPr>
              <a:t>Imaginative Ablenkungstechniken</a:t>
            </a:r>
          </a:p>
          <a:p>
            <a:pPr lvl="1">
              <a:defRPr/>
            </a:pPr>
            <a:r>
              <a:rPr lang="de-CH" sz="2000" dirty="0" smtClean="0"/>
              <a:t>Ziel: für einen Moment andere Reize fokussieren (Scheinwerfer auf etwas anderes als den Schmerz richten)</a:t>
            </a:r>
          </a:p>
          <a:p>
            <a:pPr lvl="1">
              <a:defRPr/>
            </a:pPr>
            <a:r>
              <a:rPr lang="de-CH" sz="2000" dirty="0" smtClean="0"/>
              <a:t>Phantasiereisen z.B. «Baum in den vier Jahreszeiten»</a:t>
            </a:r>
          </a:p>
          <a:p>
            <a:pPr marL="457200" lvl="1" indent="0">
              <a:buFont typeface="Wingdings 2" pitchFamily="18" charset="2"/>
              <a:buNone/>
              <a:defRPr/>
            </a:pPr>
            <a:endParaRPr lang="de-CH" sz="2000" dirty="0" smtClean="0"/>
          </a:p>
          <a:p>
            <a:pPr>
              <a:defRPr/>
            </a:pPr>
            <a:r>
              <a:rPr lang="de-CH" sz="2400" dirty="0" smtClean="0">
                <a:solidFill>
                  <a:srgbClr val="FF0000"/>
                </a:solidFill>
              </a:rPr>
              <a:t>Imaginative Dissoziation</a:t>
            </a:r>
          </a:p>
          <a:p>
            <a:pPr lvl="1">
              <a:defRPr/>
            </a:pPr>
            <a:r>
              <a:rPr lang="de-CH" sz="2000" dirty="0" smtClean="0"/>
              <a:t>Ziel: Schmerz vom Körper abtrennen</a:t>
            </a:r>
          </a:p>
          <a:p>
            <a:pPr lvl="1">
              <a:defRPr/>
            </a:pPr>
            <a:r>
              <a:rPr lang="de-CH" sz="2000" dirty="0" smtClean="0"/>
              <a:t>Übung z.B. «Heissluftballon»</a:t>
            </a:r>
          </a:p>
          <a:p>
            <a:pPr marL="457200" lvl="1" indent="0">
              <a:buFont typeface="Wingdings 2" pitchFamily="18" charset="2"/>
              <a:buNone/>
              <a:defRPr/>
            </a:pPr>
            <a:endParaRPr lang="de-CH" sz="2000" dirty="0" smtClean="0"/>
          </a:p>
        </p:txBody>
      </p:sp>
      <p:sp>
        <p:nvSpPr>
          <p:cNvPr id="3" name="Fußzeilenplatzhalter 2"/>
          <p:cNvSpPr>
            <a:spLocks noGrp="1"/>
          </p:cNvSpPr>
          <p:nvPr>
            <p:ph type="ftr" sz="quarter" idx="11"/>
          </p:nvPr>
        </p:nvSpPr>
        <p:spPr/>
        <p:txBody>
          <a:bodyPr/>
          <a:lstStyle/>
          <a:p>
            <a:pPr>
              <a:defRPr/>
            </a:pPr>
            <a:r>
              <a:rPr lang="de-DE" smtClean="0">
                <a:solidFill>
                  <a:srgbClr val="000000"/>
                </a:solidFill>
              </a:rPr>
              <a:t>E. Nyberg / WS Schmerz 30.11.2019</a:t>
            </a:r>
            <a:endParaRPr lang="de-DE">
              <a:solidFill>
                <a:srgbClr val="000000"/>
              </a:solidFill>
            </a:endParaRPr>
          </a:p>
        </p:txBody>
      </p:sp>
    </p:spTree>
    <p:extLst>
      <p:ext uri="{BB962C8B-B14F-4D97-AF65-F5344CB8AC3E}">
        <p14:creationId xmlns:p14="http://schemas.microsoft.com/office/powerpoint/2010/main" val="186824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6026</Words>
  <Application>Microsoft Office PowerPoint</Application>
  <PresentationFormat>Bildschirmpräsentation (4:3)</PresentationFormat>
  <Paragraphs>607</Paragraphs>
  <Slides>81</Slides>
  <Notes>3</Notes>
  <HiddenSlides>0</HiddenSlides>
  <MMClips>0</MMClips>
  <ScaleCrop>false</ScaleCrop>
  <HeadingPairs>
    <vt:vector size="6" baseType="variant">
      <vt:variant>
        <vt:lpstr>Design</vt:lpstr>
      </vt:variant>
      <vt:variant>
        <vt:i4>4</vt:i4>
      </vt:variant>
      <vt:variant>
        <vt:lpstr>Eingebettete OLE-Server</vt:lpstr>
      </vt:variant>
      <vt:variant>
        <vt:i4>2</vt:i4>
      </vt:variant>
      <vt:variant>
        <vt:lpstr>Folientitel</vt:lpstr>
      </vt:variant>
      <vt:variant>
        <vt:i4>81</vt:i4>
      </vt:variant>
    </vt:vector>
  </HeadingPairs>
  <TitlesOfParts>
    <vt:vector size="87" baseType="lpstr">
      <vt:lpstr>Standarddesign</vt:lpstr>
      <vt:lpstr>1_Standarddesign</vt:lpstr>
      <vt:lpstr>2_Standarddesign</vt:lpstr>
      <vt:lpstr>Larissa</vt:lpstr>
      <vt:lpstr>CorelDRAW 6.0</vt:lpstr>
      <vt:lpstr>Document</vt:lpstr>
      <vt:lpstr>PowerPoint-Präsentation</vt:lpstr>
      <vt:lpstr>Steigerung der Entspannungsfähigkeit</vt:lpstr>
      <vt:lpstr>Kognitive Therapie  Die Psychotherapie wird nur dann zu einer wesentlichen Veränderung führen, wenn der Pat. sich bereits in der Phase der Veränderung befindet!</vt:lpstr>
      <vt:lpstr>Kognitive Therapie dysfunktionaler Gedanken  und Krankheitsüberzeugungen</vt:lpstr>
      <vt:lpstr>Cognitive-behavioral therapy for treating chronic pain I   Kerns et al.; 10 Sitzungen</vt:lpstr>
      <vt:lpstr>Cognitive-behavioral therapy for treating chronic pain III   Kerns et al.; 10 Sitzungen</vt:lpstr>
      <vt:lpstr>Mein Notfallkoffer bei Schmerzen</vt:lpstr>
      <vt:lpstr>Welche imaginativen Verfahren haben wir zur Verfügung?</vt:lpstr>
      <vt:lpstr>Methoden der Aufmerksamkeitsverlagerung</vt:lpstr>
      <vt:lpstr>Direkte Ausrichtung auf Veränderung der Schmerzempfindung I</vt:lpstr>
      <vt:lpstr>Schmerzfokussierung </vt:lpstr>
      <vt:lpstr>Direkte Ausrichtung auf Veränderung der Schmerzempfindung II</vt:lpstr>
      <vt:lpstr>Perspektivenwechsel in Bezug auf den Schmerz</vt:lpstr>
      <vt:lpstr>Operante Schmerztherapie  Flor et al., ZI Mannheim</vt:lpstr>
      <vt:lpstr>Inhalt des Gruppentrainings</vt:lpstr>
      <vt:lpstr>PowerPoint-Präsentation</vt:lpstr>
      <vt:lpstr>das System der Belohnung und Bestrafung in der Gruppe: rote und grüne Karten</vt:lpstr>
      <vt:lpstr>Akzeptanz und Commitment Therapie ACT  Steven Hayes „let it be“ L        «lass es geschehen»</vt:lpstr>
      <vt:lpstr>Ziel der CBT: Überzeugung von Einflussnahme auf die Schmerzen  (Selbstwirksamkeit und Kontrolle) führt zu einer Schmerzreduktion.  Was ist, wenn dies nicht hilfreich ist, sondern zu noch mehr Druck führt?   Akzeptanz der momentanen Situation?</vt:lpstr>
      <vt:lpstr>Schmerzbewältigung vs. Akzeptanz Gegensätze oder Ergänzung</vt:lpstr>
      <vt:lpstr>Ziele der ACT</vt:lpstr>
      <vt:lpstr>PowerPoint-Präsentation</vt:lpstr>
      <vt:lpstr>Wofür ist Flexibilität sinnvoll? Übung: „Stehen Sie sicher und stabil!“ in der 2-er Gruppe</vt:lpstr>
      <vt:lpstr>PowerPoint-Präsentation</vt:lpstr>
      <vt:lpstr>ACT beinhaltet viele kleine Übungen</vt:lpstr>
      <vt:lpstr>Fokussierungsübung</vt:lpstr>
      <vt:lpstr>Umschalten von Autopiloten zur Achtsamkeit</vt:lpstr>
      <vt:lpstr>Erst wenn der Pat. beginnt zu spüren, dass sein Veränderungsplan kontraproduktiv ist, wird auf Akzeptanz und Bereitschaft anzunehmen als Alternative hingewiesen.  Bezug zur kreativen Hoffnungslosigkeit herstellen!</vt:lpstr>
      <vt:lpstr>Akzeptanz und Bereitschaft «annehmen, was geboten wird»</vt:lpstr>
      <vt:lpstr>Das Schmerzmonster steht am Wegrand und hindert die Figur am Weiterlaufen, da es sehr gross und sehr kräftig ist. Welche Möglichkeiten hat die Figur auf diese Situation zu reagieren?</vt:lpstr>
      <vt:lpstr>Welche Möglichkeiten hat die Figur auf diese Situation mit dem Schmerzmonster zu reagieren?</vt:lpstr>
      <vt:lpstr>Welche Alternativen gibt es?</vt:lpstr>
      <vt:lpstr>Was ist Bereitschaft und Akzeptanz?</vt:lpstr>
      <vt:lpstr>Schmerzhafte Erlebnisse und die Folgen - mit und ohne Bereitschaft -</vt:lpstr>
      <vt:lpstr>Metaphern zur Schaffung von Akzeptanz / Bereitschaft</vt:lpstr>
      <vt:lpstr>Menschlein in der Grube / Sumpfloch (in den Arbeitsblättern)</vt:lpstr>
      <vt:lpstr>Chinesische Fingerfalle in das Unbehagen reingehen anstatt von ihm fortlaufen</vt:lpstr>
      <vt:lpstr>Die Geschichte vom hungrigen, kleinen Löwen (in den Arbeitsblättern; wird vorgelesen)</vt:lpstr>
      <vt:lpstr>Die Geschichte vom hungrigen, kleinen Löwen</vt:lpstr>
      <vt:lpstr>PowerPoint-Präsentation</vt:lpstr>
      <vt:lpstr>Klemmbrettübung: Gedanken wie ein Brett vor dem Kopf</vt:lpstr>
      <vt:lpstr>Tauziehen mit dem Schmerz-Monster</vt:lpstr>
      <vt:lpstr>Übung: Das Tauziehen mit dem Schmerzmonster</vt:lpstr>
      <vt:lpstr>Übung: Das Tauziehen mit dem Schmerzmonster (Forts.)</vt:lpstr>
      <vt:lpstr>Aus einem Aber ein Und machen Unser Verstand ist ein „Aber-Sager“</vt:lpstr>
      <vt:lpstr>Übung</vt:lpstr>
      <vt:lpstr>Thronsaal-Übung</vt:lpstr>
      <vt:lpstr>ACT arbeitet mit sog. «Defusion» Was versteht man darunter?</vt:lpstr>
      <vt:lpstr>PowerPoint-Präsentation</vt:lpstr>
      <vt:lpstr>Ziel der Defusion</vt:lpstr>
      <vt:lpstr>Ein Indianer kennt keinen .....</vt:lpstr>
      <vt:lpstr>«Das ist keine Pfeife.»</vt:lpstr>
      <vt:lpstr>Defusionstechniken (1)</vt:lpstr>
      <vt:lpstr>Defusionstechniken (2)</vt:lpstr>
      <vt:lpstr>Titcheners Wiederholungsübung</vt:lpstr>
      <vt:lpstr>Übung</vt:lpstr>
      <vt:lpstr>Mit dem Schmerz kognitiv spazierengehen</vt:lpstr>
      <vt:lpstr>Selbst als Kontext</vt:lpstr>
      <vt:lpstr>Selbst als Kontext</vt:lpstr>
      <vt:lpstr>Werteklärung: Was verstehen wir unter «Werte»</vt:lpstr>
      <vt:lpstr>Werte versus Ziele</vt:lpstr>
      <vt:lpstr>Kompass-Metapher</vt:lpstr>
      <vt:lpstr>Die beiden Wanderer</vt:lpstr>
      <vt:lpstr>Übung: Lebenslinie «auf das eigene Leben zurückschauen»</vt:lpstr>
      <vt:lpstr>Imaginativer Spazierganz über den Friedhof</vt:lpstr>
      <vt:lpstr>Eine Lebensverbesserungsübung</vt:lpstr>
      <vt:lpstr>Die Diagnose</vt:lpstr>
      <vt:lpstr>Bereiche die für die Werteklärung bzw. Richtungszielen wichtig sind</vt:lpstr>
      <vt:lpstr>Die Wertematrix erstellen I</vt:lpstr>
      <vt:lpstr>Die Wertematrix erstellen II</vt:lpstr>
      <vt:lpstr>Die Wertematrix erstellen III</vt:lpstr>
      <vt:lpstr>PowerPoint-Präsentation</vt:lpstr>
      <vt:lpstr>PowerPoint-Präsentation</vt:lpstr>
      <vt:lpstr>Hausaufgabe:  hin-zu und weg-von-Bewegungen wahrnehmen „Haken bemerken“</vt:lpstr>
      <vt:lpstr>Kleingruppenarbeit  «Werte sortieren»  Bitte machen Sie 3 Stapel Ihrer Werte (sehr wichtig / wichtig / nicht wichtig).  Suchen Sie anschliessend 1-2 sehr wichtige Werte heraus, in welche Richtung Sie momentan leben möchten, jedoch die Richtung aus den Augen verloren haben.  Versuchen Sie Ihre Barrieren zu definieren (was ist der Grund?).  Was sind erste Ziele in diese Richtung?</vt:lpstr>
      <vt:lpstr>PowerPoint-Präsentation</vt:lpstr>
      <vt:lpstr>Commitment</vt:lpstr>
      <vt:lpstr>Busfahrer-Metapher</vt:lpstr>
      <vt:lpstr>Fahrgäste in meinem Lebensbus</vt:lpstr>
      <vt:lpstr>Bereitschaft für neues Verhalten „nicht versuchen, sondern tun“</vt:lpstr>
      <vt:lpstr>Mein Veränderungsplan: Werte, Ziele, Handlungen Barrieren und der Umgang mit den Barrieren</vt:lpstr>
    </vt:vector>
  </TitlesOfParts>
  <Company>UPK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Kognitiv-verhaltenstherapeutische Strategien bei Schmerzstörungen Interdisziplinäre Zusammenarbeit ist notwendig</dc:title>
  <dc:creator>Nyberg Elisabeth</dc:creator>
  <cp:lastModifiedBy>Roesel, Charlotte</cp:lastModifiedBy>
  <cp:revision>38</cp:revision>
  <cp:lastPrinted>2019-11-20T11:45:07Z</cp:lastPrinted>
  <dcterms:created xsi:type="dcterms:W3CDTF">2014-10-23T12:15:40Z</dcterms:created>
  <dcterms:modified xsi:type="dcterms:W3CDTF">2019-12-04T09:49:11Z</dcterms:modified>
</cp:coreProperties>
</file>