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 id="2147483675" r:id="rId2"/>
  </p:sldMasterIdLst>
  <p:notesMasterIdLst>
    <p:notesMasterId r:id="rId45"/>
  </p:notesMasterIdLst>
  <p:handoutMasterIdLst>
    <p:handoutMasterId r:id="rId46"/>
  </p:handoutMasterIdLst>
  <p:sldIdLst>
    <p:sldId id="340" r:id="rId3"/>
    <p:sldId id="258" r:id="rId4"/>
    <p:sldId id="261" r:id="rId5"/>
    <p:sldId id="263" r:id="rId6"/>
    <p:sldId id="264" r:id="rId7"/>
    <p:sldId id="265" r:id="rId8"/>
    <p:sldId id="346" r:id="rId9"/>
    <p:sldId id="347" r:id="rId10"/>
    <p:sldId id="271" r:id="rId11"/>
    <p:sldId id="272" r:id="rId12"/>
    <p:sldId id="273" r:id="rId13"/>
    <p:sldId id="274" r:id="rId14"/>
    <p:sldId id="341" r:id="rId15"/>
    <p:sldId id="279" r:id="rId16"/>
    <p:sldId id="282" r:id="rId17"/>
    <p:sldId id="283" r:id="rId18"/>
    <p:sldId id="285" r:id="rId19"/>
    <p:sldId id="286" r:id="rId20"/>
    <p:sldId id="289" r:id="rId21"/>
    <p:sldId id="293" r:id="rId22"/>
    <p:sldId id="298" r:id="rId23"/>
    <p:sldId id="302" r:id="rId24"/>
    <p:sldId id="303" r:id="rId25"/>
    <p:sldId id="306" r:id="rId26"/>
    <p:sldId id="311" r:id="rId27"/>
    <p:sldId id="342" r:id="rId28"/>
    <p:sldId id="343" r:id="rId29"/>
    <p:sldId id="344" r:id="rId30"/>
    <p:sldId id="315" r:id="rId31"/>
    <p:sldId id="316" r:id="rId32"/>
    <p:sldId id="345" r:id="rId33"/>
    <p:sldId id="320" r:id="rId34"/>
    <p:sldId id="322" r:id="rId35"/>
    <p:sldId id="324" r:id="rId36"/>
    <p:sldId id="348" r:id="rId37"/>
    <p:sldId id="327" r:id="rId38"/>
    <p:sldId id="328" r:id="rId39"/>
    <p:sldId id="330" r:id="rId40"/>
    <p:sldId id="331" r:id="rId41"/>
    <p:sldId id="334" r:id="rId42"/>
    <p:sldId id="336" r:id="rId43"/>
    <p:sldId id="337" r:id="rId44"/>
  </p:sldIdLst>
  <p:sldSz cx="9144000" cy="6858000" type="screen4x3"/>
  <p:notesSz cx="7099300" cy="10234613"/>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00" d="100"/>
          <a:sy n="100" d="100"/>
        </p:scale>
        <p:origin x="-930" y="-306"/>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viewProps" Target="viewProps.xml"/><Relationship Id="rId8" Type="http://schemas.openxmlformats.org/officeDocument/2006/relationships/slide" Target="slides/slide6.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1" y="0"/>
            <a:ext cx="3076363" cy="511731"/>
          </a:xfrm>
          <a:prstGeom prst="rect">
            <a:avLst/>
          </a:prstGeom>
        </p:spPr>
        <p:txBody>
          <a:bodyPr vert="horz" lIns="94906" tIns="47453" rIns="94906" bIns="47453" rtlCol="0"/>
          <a:lstStyle>
            <a:lvl1pPr algn="l">
              <a:defRPr sz="1200"/>
            </a:lvl1pPr>
          </a:lstStyle>
          <a:p>
            <a:endParaRPr lang="de-CH"/>
          </a:p>
        </p:txBody>
      </p:sp>
      <p:sp>
        <p:nvSpPr>
          <p:cNvPr id="3" name="Datumsplatzhalter 2"/>
          <p:cNvSpPr>
            <a:spLocks noGrp="1"/>
          </p:cNvSpPr>
          <p:nvPr>
            <p:ph type="dt" sz="quarter" idx="1"/>
          </p:nvPr>
        </p:nvSpPr>
        <p:spPr>
          <a:xfrm>
            <a:off x="4021295" y="0"/>
            <a:ext cx="3076363" cy="511731"/>
          </a:xfrm>
          <a:prstGeom prst="rect">
            <a:avLst/>
          </a:prstGeom>
        </p:spPr>
        <p:txBody>
          <a:bodyPr vert="horz" lIns="94906" tIns="47453" rIns="94906" bIns="47453" rtlCol="0"/>
          <a:lstStyle>
            <a:lvl1pPr algn="r">
              <a:defRPr sz="1200"/>
            </a:lvl1pPr>
          </a:lstStyle>
          <a:p>
            <a:fld id="{6E4F9883-79D9-4D4E-B7B2-3DFE445D15CB}" type="datetimeFigureOut">
              <a:rPr lang="de-CH" smtClean="0"/>
              <a:t>04.12.2019</a:t>
            </a:fld>
            <a:endParaRPr lang="de-CH"/>
          </a:p>
        </p:txBody>
      </p:sp>
      <p:sp>
        <p:nvSpPr>
          <p:cNvPr id="4" name="Fußzeilenplatzhalter 3"/>
          <p:cNvSpPr>
            <a:spLocks noGrp="1"/>
          </p:cNvSpPr>
          <p:nvPr>
            <p:ph type="ftr" sz="quarter" idx="2"/>
          </p:nvPr>
        </p:nvSpPr>
        <p:spPr>
          <a:xfrm>
            <a:off x="1" y="9721106"/>
            <a:ext cx="3076363" cy="511731"/>
          </a:xfrm>
          <a:prstGeom prst="rect">
            <a:avLst/>
          </a:prstGeom>
        </p:spPr>
        <p:txBody>
          <a:bodyPr vert="horz" lIns="94906" tIns="47453" rIns="94906" bIns="47453" rtlCol="0" anchor="b"/>
          <a:lstStyle>
            <a:lvl1pPr algn="l">
              <a:defRPr sz="1200"/>
            </a:lvl1pPr>
          </a:lstStyle>
          <a:p>
            <a:endParaRPr lang="de-CH"/>
          </a:p>
        </p:txBody>
      </p:sp>
      <p:sp>
        <p:nvSpPr>
          <p:cNvPr id="5" name="Foliennummernplatzhalter 4"/>
          <p:cNvSpPr>
            <a:spLocks noGrp="1"/>
          </p:cNvSpPr>
          <p:nvPr>
            <p:ph type="sldNum" sz="quarter" idx="3"/>
          </p:nvPr>
        </p:nvSpPr>
        <p:spPr>
          <a:xfrm>
            <a:off x="4021295" y="9721106"/>
            <a:ext cx="3076363" cy="511731"/>
          </a:xfrm>
          <a:prstGeom prst="rect">
            <a:avLst/>
          </a:prstGeom>
        </p:spPr>
        <p:txBody>
          <a:bodyPr vert="horz" lIns="94906" tIns="47453" rIns="94906" bIns="47453" rtlCol="0" anchor="b"/>
          <a:lstStyle>
            <a:lvl1pPr algn="r">
              <a:defRPr sz="1200"/>
            </a:lvl1pPr>
          </a:lstStyle>
          <a:p>
            <a:fld id="{28FFBC83-153A-4B05-ADE4-2B0C8D94EBAF}" type="slidenum">
              <a:rPr lang="de-CH" smtClean="0"/>
              <a:t>‹Nr.›</a:t>
            </a:fld>
            <a:endParaRPr lang="de-CH"/>
          </a:p>
        </p:txBody>
      </p:sp>
    </p:spTree>
    <p:extLst>
      <p:ext uri="{BB962C8B-B14F-4D97-AF65-F5344CB8AC3E}">
        <p14:creationId xmlns:p14="http://schemas.microsoft.com/office/powerpoint/2010/main" val="7549691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1" y="0"/>
            <a:ext cx="3076363" cy="511731"/>
          </a:xfrm>
          <a:prstGeom prst="rect">
            <a:avLst/>
          </a:prstGeom>
        </p:spPr>
        <p:txBody>
          <a:bodyPr vert="horz" lIns="94906" tIns="47453" rIns="94906" bIns="47453" rtlCol="0"/>
          <a:lstStyle>
            <a:lvl1pPr algn="l">
              <a:defRPr sz="1200"/>
            </a:lvl1pPr>
          </a:lstStyle>
          <a:p>
            <a:endParaRPr lang="de-CH"/>
          </a:p>
        </p:txBody>
      </p:sp>
      <p:sp>
        <p:nvSpPr>
          <p:cNvPr id="3" name="Datumsplatzhalter 2"/>
          <p:cNvSpPr>
            <a:spLocks noGrp="1"/>
          </p:cNvSpPr>
          <p:nvPr>
            <p:ph type="dt" idx="1"/>
          </p:nvPr>
        </p:nvSpPr>
        <p:spPr>
          <a:xfrm>
            <a:off x="4021295" y="0"/>
            <a:ext cx="3076363" cy="511731"/>
          </a:xfrm>
          <a:prstGeom prst="rect">
            <a:avLst/>
          </a:prstGeom>
        </p:spPr>
        <p:txBody>
          <a:bodyPr vert="horz" lIns="94906" tIns="47453" rIns="94906" bIns="47453" rtlCol="0"/>
          <a:lstStyle>
            <a:lvl1pPr algn="r">
              <a:defRPr sz="1200"/>
            </a:lvl1pPr>
          </a:lstStyle>
          <a:p>
            <a:fld id="{84616C7D-B4C2-4F4B-B5F7-C70C44F4736D}" type="datetimeFigureOut">
              <a:rPr lang="de-CH" smtClean="0"/>
              <a:t>04.12.2019</a:t>
            </a:fld>
            <a:endParaRPr lang="de-CH"/>
          </a:p>
        </p:txBody>
      </p:sp>
      <p:sp>
        <p:nvSpPr>
          <p:cNvPr id="4" name="Folienbildplatzhalter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94906" tIns="47453" rIns="94906" bIns="47453" rtlCol="0" anchor="ctr"/>
          <a:lstStyle/>
          <a:p>
            <a:endParaRPr lang="de-CH"/>
          </a:p>
        </p:txBody>
      </p:sp>
      <p:sp>
        <p:nvSpPr>
          <p:cNvPr id="5" name="Notizenplatzhalter 4"/>
          <p:cNvSpPr>
            <a:spLocks noGrp="1"/>
          </p:cNvSpPr>
          <p:nvPr>
            <p:ph type="body" sz="quarter" idx="3"/>
          </p:nvPr>
        </p:nvSpPr>
        <p:spPr>
          <a:xfrm>
            <a:off x="709930" y="4861441"/>
            <a:ext cx="5679440" cy="4605576"/>
          </a:xfrm>
          <a:prstGeom prst="rect">
            <a:avLst/>
          </a:prstGeom>
        </p:spPr>
        <p:txBody>
          <a:bodyPr vert="horz" lIns="94906" tIns="47453" rIns="94906" bIns="47453" rtlCol="0"/>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6" name="Fußzeilenplatzhalter 5"/>
          <p:cNvSpPr>
            <a:spLocks noGrp="1"/>
          </p:cNvSpPr>
          <p:nvPr>
            <p:ph type="ftr" sz="quarter" idx="4"/>
          </p:nvPr>
        </p:nvSpPr>
        <p:spPr>
          <a:xfrm>
            <a:off x="1" y="9721106"/>
            <a:ext cx="3076363" cy="511731"/>
          </a:xfrm>
          <a:prstGeom prst="rect">
            <a:avLst/>
          </a:prstGeom>
        </p:spPr>
        <p:txBody>
          <a:bodyPr vert="horz" lIns="94906" tIns="47453" rIns="94906" bIns="47453" rtlCol="0" anchor="b"/>
          <a:lstStyle>
            <a:lvl1pPr algn="l">
              <a:defRPr sz="1200"/>
            </a:lvl1pPr>
          </a:lstStyle>
          <a:p>
            <a:endParaRPr lang="de-CH"/>
          </a:p>
        </p:txBody>
      </p:sp>
      <p:sp>
        <p:nvSpPr>
          <p:cNvPr id="7" name="Foliennummernplatzhalter 6"/>
          <p:cNvSpPr>
            <a:spLocks noGrp="1"/>
          </p:cNvSpPr>
          <p:nvPr>
            <p:ph type="sldNum" sz="quarter" idx="5"/>
          </p:nvPr>
        </p:nvSpPr>
        <p:spPr>
          <a:xfrm>
            <a:off x="4021295" y="9721106"/>
            <a:ext cx="3076363" cy="511731"/>
          </a:xfrm>
          <a:prstGeom prst="rect">
            <a:avLst/>
          </a:prstGeom>
        </p:spPr>
        <p:txBody>
          <a:bodyPr vert="horz" lIns="94906" tIns="47453" rIns="94906" bIns="47453" rtlCol="0" anchor="b"/>
          <a:lstStyle>
            <a:lvl1pPr algn="r">
              <a:defRPr sz="1200"/>
            </a:lvl1pPr>
          </a:lstStyle>
          <a:p>
            <a:fld id="{DBDF68FB-A985-4327-B1CA-BA96FF6E00AF}" type="slidenum">
              <a:rPr lang="de-CH" smtClean="0"/>
              <a:t>‹Nr.›</a:t>
            </a:fld>
            <a:endParaRPr lang="de-CH"/>
          </a:p>
        </p:txBody>
      </p:sp>
    </p:spTree>
    <p:extLst>
      <p:ext uri="{BB962C8B-B14F-4D97-AF65-F5344CB8AC3E}">
        <p14:creationId xmlns:p14="http://schemas.microsoft.com/office/powerpoint/2010/main" val="13068503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New Roman" pitchFamily="18" charset="0"/>
              </a:defRPr>
            </a:lvl1pPr>
            <a:lvl2pPr marL="771108" indent="-296580">
              <a:defRPr sz="2500">
                <a:solidFill>
                  <a:schemeClr val="tx1"/>
                </a:solidFill>
                <a:latin typeface="Times New Roman" pitchFamily="18" charset="0"/>
              </a:defRPr>
            </a:lvl2pPr>
            <a:lvl3pPr marL="1186320" indent="-237264">
              <a:defRPr sz="2500">
                <a:solidFill>
                  <a:schemeClr val="tx1"/>
                </a:solidFill>
                <a:latin typeface="Times New Roman" pitchFamily="18" charset="0"/>
              </a:defRPr>
            </a:lvl3pPr>
            <a:lvl4pPr marL="1660848" indent="-237264">
              <a:defRPr sz="2500">
                <a:solidFill>
                  <a:schemeClr val="tx1"/>
                </a:solidFill>
                <a:latin typeface="Times New Roman" pitchFamily="18" charset="0"/>
              </a:defRPr>
            </a:lvl4pPr>
            <a:lvl5pPr marL="2135375" indent="-237264">
              <a:defRPr sz="2500">
                <a:solidFill>
                  <a:schemeClr val="tx1"/>
                </a:solidFill>
                <a:latin typeface="Times New Roman" pitchFamily="18" charset="0"/>
              </a:defRPr>
            </a:lvl5pPr>
            <a:lvl6pPr marL="2609903" indent="-237264" eaLnBrk="0" fontAlgn="base" hangingPunct="0">
              <a:spcBef>
                <a:spcPct val="0"/>
              </a:spcBef>
              <a:spcAft>
                <a:spcPct val="0"/>
              </a:spcAft>
              <a:defRPr sz="2500">
                <a:solidFill>
                  <a:schemeClr val="tx1"/>
                </a:solidFill>
                <a:latin typeface="Times New Roman" pitchFamily="18" charset="0"/>
              </a:defRPr>
            </a:lvl6pPr>
            <a:lvl7pPr marL="3084431" indent="-237264" eaLnBrk="0" fontAlgn="base" hangingPunct="0">
              <a:spcBef>
                <a:spcPct val="0"/>
              </a:spcBef>
              <a:spcAft>
                <a:spcPct val="0"/>
              </a:spcAft>
              <a:defRPr sz="2500">
                <a:solidFill>
                  <a:schemeClr val="tx1"/>
                </a:solidFill>
                <a:latin typeface="Times New Roman" pitchFamily="18" charset="0"/>
              </a:defRPr>
            </a:lvl7pPr>
            <a:lvl8pPr marL="3558959" indent="-237264" eaLnBrk="0" fontAlgn="base" hangingPunct="0">
              <a:spcBef>
                <a:spcPct val="0"/>
              </a:spcBef>
              <a:spcAft>
                <a:spcPct val="0"/>
              </a:spcAft>
              <a:defRPr sz="2500">
                <a:solidFill>
                  <a:schemeClr val="tx1"/>
                </a:solidFill>
                <a:latin typeface="Times New Roman" pitchFamily="18" charset="0"/>
              </a:defRPr>
            </a:lvl8pPr>
            <a:lvl9pPr marL="4033487" indent="-237264" eaLnBrk="0" fontAlgn="base" hangingPunct="0">
              <a:spcBef>
                <a:spcPct val="0"/>
              </a:spcBef>
              <a:spcAft>
                <a:spcPct val="0"/>
              </a:spcAft>
              <a:defRPr sz="2500">
                <a:solidFill>
                  <a:schemeClr val="tx1"/>
                </a:solidFill>
                <a:latin typeface="Times New Roman" pitchFamily="18" charset="0"/>
              </a:defRPr>
            </a:lvl9pPr>
          </a:lstStyle>
          <a:p>
            <a:fld id="{C4507CCE-EFD4-4C2B-81FA-AE80DF07A3D6}" type="slidenum">
              <a:rPr lang="de-CH" altLang="de-DE" sz="1200">
                <a:solidFill>
                  <a:prstClr val="black"/>
                </a:solidFill>
              </a:rPr>
              <a:pPr/>
              <a:t>3</a:t>
            </a:fld>
            <a:endParaRPr lang="de-CH" altLang="de-DE" sz="1200">
              <a:solidFill>
                <a:prstClr val="black"/>
              </a:solidFill>
            </a:endParaRPr>
          </a:p>
        </p:txBody>
      </p:sp>
      <p:sp>
        <p:nvSpPr>
          <p:cNvPr id="193539" name="Rectangle 2"/>
          <p:cNvSpPr>
            <a:spLocks noGrp="1" noRot="1" noChangeAspect="1" noChangeArrowheads="1" noTextEdit="1"/>
          </p:cNvSpPr>
          <p:nvPr>
            <p:ph type="sldImg"/>
          </p:nvPr>
        </p:nvSpPr>
        <p:spPr>
          <a:xfrm>
            <a:off x="992188" y="769938"/>
            <a:ext cx="5114925" cy="3835400"/>
          </a:xfrm>
          <a:ln w="12700" cap="flat"/>
        </p:spPr>
      </p:sp>
      <p:sp>
        <p:nvSpPr>
          <p:cNvPr id="193540" name="Rectangle 3"/>
          <p:cNvSpPr>
            <a:spLocks noGrp="1" noChangeArrowheads="1"/>
          </p:cNvSpPr>
          <p:nvPr>
            <p:ph type="body" idx="1"/>
          </p:nvPr>
        </p:nvSpPr>
        <p:spPr>
          <a:xfrm>
            <a:off x="948786" y="4864722"/>
            <a:ext cx="5201730" cy="430706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de-DE" altLang="de-DE" smtClean="0"/>
              <a:t> </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Titelmasterformat durch Klicken bearbeiten</a:t>
            </a:r>
            <a:endParaRPr lang="de-DE"/>
          </a:p>
        </p:txBody>
      </p:sp>
      <p:sp>
        <p:nvSpPr>
          <p:cNvPr id="3" name="Unt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smtClean="0"/>
              <a:t>Formatvorlage des Untertitelmasters durch Klicken bearbeiten</a:t>
            </a:r>
            <a:endParaRPr lang="de-DE"/>
          </a:p>
        </p:txBody>
      </p:sp>
      <p:sp>
        <p:nvSpPr>
          <p:cNvPr id="4" name="Rectangle 4"/>
          <p:cNvSpPr>
            <a:spLocks noGrp="1" noChangeArrowheads="1"/>
          </p:cNvSpPr>
          <p:nvPr>
            <p:ph type="dt" sz="half" idx="10"/>
          </p:nvPr>
        </p:nvSpPr>
        <p:spPr>
          <a:ln/>
        </p:spPr>
        <p:txBody>
          <a:bodyPr/>
          <a:lstStyle>
            <a:lvl1pPr>
              <a:defRPr/>
            </a:lvl1pPr>
          </a:lstStyle>
          <a:p>
            <a:pPr>
              <a:defRPr/>
            </a:pPr>
            <a:endParaRPr lang="de-DE">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de-DE" smtClean="0">
                <a:solidFill>
                  <a:srgbClr val="000000"/>
                </a:solidFill>
              </a:rPr>
              <a:t>E. Nyberg / WS Schmerz 30.11.2019</a:t>
            </a:r>
            <a:endParaRPr lang="de-DE">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BBBEA5B-33F3-4797-AC17-5833F075E12E}" type="slidenum">
              <a:rPr lang="de-DE">
                <a:solidFill>
                  <a:srgbClr val="000000"/>
                </a:solidFill>
              </a:rPr>
              <a:pPr>
                <a:defRPr/>
              </a:pPr>
              <a:t>‹Nr.›</a:t>
            </a:fld>
            <a:endParaRPr lang="de-DE">
              <a:solidFill>
                <a:srgbClr val="000000"/>
              </a:solidFill>
            </a:endParaRPr>
          </a:p>
        </p:txBody>
      </p:sp>
    </p:spTree>
    <p:extLst>
      <p:ext uri="{BB962C8B-B14F-4D97-AF65-F5344CB8AC3E}">
        <p14:creationId xmlns:p14="http://schemas.microsoft.com/office/powerpoint/2010/main" val="37528308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4"/>
          <p:cNvSpPr>
            <a:spLocks noGrp="1" noChangeArrowheads="1"/>
          </p:cNvSpPr>
          <p:nvPr>
            <p:ph type="dt" sz="half" idx="10"/>
          </p:nvPr>
        </p:nvSpPr>
        <p:spPr>
          <a:ln/>
        </p:spPr>
        <p:txBody>
          <a:bodyPr/>
          <a:lstStyle>
            <a:lvl1pPr>
              <a:defRPr/>
            </a:lvl1pPr>
          </a:lstStyle>
          <a:p>
            <a:pPr>
              <a:defRPr/>
            </a:pPr>
            <a:endParaRPr lang="de-DE">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de-DE" smtClean="0">
                <a:solidFill>
                  <a:srgbClr val="000000"/>
                </a:solidFill>
              </a:rPr>
              <a:t>E. Nyberg / WS Schmerz 30.11.2019</a:t>
            </a:r>
            <a:endParaRPr lang="de-DE">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4AFD387-D1FB-437F-A08C-C9106536D8C6}" type="slidenum">
              <a:rPr lang="de-DE">
                <a:solidFill>
                  <a:srgbClr val="000000"/>
                </a:solidFill>
              </a:rPr>
              <a:pPr>
                <a:defRPr/>
              </a:pPr>
              <a:t>‹Nr.›</a:t>
            </a:fld>
            <a:endParaRPr lang="de-DE">
              <a:solidFill>
                <a:srgbClr val="000000"/>
              </a:solidFill>
            </a:endParaRPr>
          </a:p>
        </p:txBody>
      </p:sp>
    </p:spTree>
    <p:extLst>
      <p:ext uri="{BB962C8B-B14F-4D97-AF65-F5344CB8AC3E}">
        <p14:creationId xmlns:p14="http://schemas.microsoft.com/office/powerpoint/2010/main" val="35482011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515100" y="609600"/>
            <a:ext cx="1943100" cy="5486400"/>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685800" y="609600"/>
            <a:ext cx="5676900" cy="5486400"/>
          </a:xfrm>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4"/>
          <p:cNvSpPr>
            <a:spLocks noGrp="1" noChangeArrowheads="1"/>
          </p:cNvSpPr>
          <p:nvPr>
            <p:ph type="dt" sz="half" idx="10"/>
          </p:nvPr>
        </p:nvSpPr>
        <p:spPr>
          <a:ln/>
        </p:spPr>
        <p:txBody>
          <a:bodyPr/>
          <a:lstStyle>
            <a:lvl1pPr>
              <a:defRPr/>
            </a:lvl1pPr>
          </a:lstStyle>
          <a:p>
            <a:pPr>
              <a:defRPr/>
            </a:pPr>
            <a:endParaRPr lang="de-DE">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de-DE" smtClean="0">
                <a:solidFill>
                  <a:srgbClr val="000000"/>
                </a:solidFill>
              </a:rPr>
              <a:t>E. Nyberg / WS Schmerz 30.11.2019</a:t>
            </a:r>
            <a:endParaRPr lang="de-DE">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50D92FA-4F3E-42C2-BEB9-06DA4A0EE65E}" type="slidenum">
              <a:rPr lang="de-DE">
                <a:solidFill>
                  <a:srgbClr val="000000"/>
                </a:solidFill>
              </a:rPr>
              <a:pPr>
                <a:defRPr/>
              </a:pPr>
              <a:t>‹Nr.›</a:t>
            </a:fld>
            <a:endParaRPr lang="de-DE">
              <a:solidFill>
                <a:srgbClr val="000000"/>
              </a:solidFill>
            </a:endParaRPr>
          </a:p>
        </p:txBody>
      </p:sp>
    </p:spTree>
    <p:extLst>
      <p:ext uri="{BB962C8B-B14F-4D97-AF65-F5344CB8AC3E}">
        <p14:creationId xmlns:p14="http://schemas.microsoft.com/office/powerpoint/2010/main" val="9135557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el, Text und Inhalt">
    <p:spTree>
      <p:nvGrpSpPr>
        <p:cNvPr id="1" name=""/>
        <p:cNvGrpSpPr/>
        <p:nvPr/>
      </p:nvGrpSpPr>
      <p:grpSpPr>
        <a:xfrm>
          <a:off x="0" y="0"/>
          <a:ext cx="0" cy="0"/>
          <a:chOff x="0" y="0"/>
          <a:chExt cx="0" cy="0"/>
        </a:xfrm>
      </p:grpSpPr>
      <p:sp>
        <p:nvSpPr>
          <p:cNvPr id="2" name="Titel 1"/>
          <p:cNvSpPr>
            <a:spLocks noGrp="1"/>
          </p:cNvSpPr>
          <p:nvPr>
            <p:ph type="title"/>
          </p:nvPr>
        </p:nvSpPr>
        <p:spPr>
          <a:xfrm>
            <a:off x="685800" y="609600"/>
            <a:ext cx="7772400" cy="1143000"/>
          </a:xfrm>
        </p:spPr>
        <p:txBody>
          <a:bodyPr/>
          <a:lstStyle/>
          <a:p>
            <a:r>
              <a:rPr lang="de-DE" smtClean="0"/>
              <a:t>Titelmasterformat durch Klicken bearbeiten</a:t>
            </a:r>
            <a:endParaRPr lang="de-DE"/>
          </a:p>
        </p:txBody>
      </p:sp>
      <p:sp>
        <p:nvSpPr>
          <p:cNvPr id="3" name="Textplatzhalter 2"/>
          <p:cNvSpPr>
            <a:spLocks noGrp="1"/>
          </p:cNvSpPr>
          <p:nvPr>
            <p:ph type="body" sz="half" idx="1"/>
          </p:nvPr>
        </p:nvSpPr>
        <p:spPr>
          <a:xfrm>
            <a:off x="685800" y="1981200"/>
            <a:ext cx="3810000" cy="4114800"/>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981200"/>
            <a:ext cx="3810000" cy="4114800"/>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Rectangle 4"/>
          <p:cNvSpPr>
            <a:spLocks noGrp="1" noChangeArrowheads="1"/>
          </p:cNvSpPr>
          <p:nvPr>
            <p:ph type="dt" sz="half" idx="10"/>
          </p:nvPr>
        </p:nvSpPr>
        <p:spPr>
          <a:ln/>
        </p:spPr>
        <p:txBody>
          <a:bodyPr/>
          <a:lstStyle>
            <a:lvl1pPr>
              <a:defRPr/>
            </a:lvl1pPr>
          </a:lstStyle>
          <a:p>
            <a:pPr>
              <a:defRPr/>
            </a:pPr>
            <a:endParaRPr lang="de-DE">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de-DE" smtClean="0">
                <a:solidFill>
                  <a:srgbClr val="000000"/>
                </a:solidFill>
              </a:rPr>
              <a:t>E. Nyberg / WS Schmerz 30.11.2019</a:t>
            </a:r>
            <a:endParaRPr lang="de-DE">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0530B40-4E05-4E8F-B914-DACF6DEE8B78}" type="slidenum">
              <a:rPr lang="de-DE">
                <a:solidFill>
                  <a:srgbClr val="000000"/>
                </a:solidFill>
              </a:rPr>
              <a:pPr>
                <a:defRPr/>
              </a:pPr>
              <a:t>‹Nr.›</a:t>
            </a:fld>
            <a:endParaRPr lang="de-DE">
              <a:solidFill>
                <a:srgbClr val="000000"/>
              </a:solidFill>
            </a:endParaRPr>
          </a:p>
        </p:txBody>
      </p:sp>
    </p:spTree>
    <p:extLst>
      <p:ext uri="{BB962C8B-B14F-4D97-AF65-F5344CB8AC3E}">
        <p14:creationId xmlns:p14="http://schemas.microsoft.com/office/powerpoint/2010/main" val="16492259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Titel und Tabelle">
    <p:spTree>
      <p:nvGrpSpPr>
        <p:cNvPr id="1" name=""/>
        <p:cNvGrpSpPr/>
        <p:nvPr/>
      </p:nvGrpSpPr>
      <p:grpSpPr>
        <a:xfrm>
          <a:off x="0" y="0"/>
          <a:ext cx="0" cy="0"/>
          <a:chOff x="0" y="0"/>
          <a:chExt cx="0" cy="0"/>
        </a:xfrm>
      </p:grpSpPr>
      <p:sp>
        <p:nvSpPr>
          <p:cNvPr id="2" name="Titel 1"/>
          <p:cNvSpPr>
            <a:spLocks noGrp="1"/>
          </p:cNvSpPr>
          <p:nvPr>
            <p:ph type="title"/>
          </p:nvPr>
        </p:nvSpPr>
        <p:spPr>
          <a:xfrm>
            <a:off x="685800" y="609600"/>
            <a:ext cx="7772400" cy="1143000"/>
          </a:xfrm>
        </p:spPr>
        <p:txBody>
          <a:bodyPr/>
          <a:lstStyle/>
          <a:p>
            <a:r>
              <a:rPr lang="de-DE" smtClean="0"/>
              <a:t>Titelmasterformat durch Klicken bearbeiten</a:t>
            </a:r>
            <a:endParaRPr lang="de-DE"/>
          </a:p>
        </p:txBody>
      </p:sp>
      <p:sp>
        <p:nvSpPr>
          <p:cNvPr id="3" name="Tabellenplatzhalter 2"/>
          <p:cNvSpPr>
            <a:spLocks noGrp="1"/>
          </p:cNvSpPr>
          <p:nvPr>
            <p:ph type="tbl" idx="1"/>
          </p:nvPr>
        </p:nvSpPr>
        <p:spPr>
          <a:xfrm>
            <a:off x="685800" y="1981200"/>
            <a:ext cx="7772400" cy="4114800"/>
          </a:xfrm>
        </p:spPr>
        <p:txBody>
          <a:bodyPr/>
          <a:lstStyle/>
          <a:p>
            <a:pPr lvl="0"/>
            <a:endParaRPr lang="de-DE"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de-DE">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de-DE" smtClean="0">
                <a:solidFill>
                  <a:srgbClr val="000000"/>
                </a:solidFill>
              </a:rPr>
              <a:t>E. Nyberg / WS Schmerz 30.11.2019</a:t>
            </a:r>
            <a:endParaRPr lang="de-DE">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2287429-3444-4777-8B6C-7D3B5ABFE5AB}" type="slidenum">
              <a:rPr lang="de-DE">
                <a:solidFill>
                  <a:srgbClr val="000000"/>
                </a:solidFill>
              </a:rPr>
              <a:pPr>
                <a:defRPr/>
              </a:pPr>
              <a:t>‹Nr.›</a:t>
            </a:fld>
            <a:endParaRPr lang="de-DE">
              <a:solidFill>
                <a:srgbClr val="000000"/>
              </a:solidFill>
            </a:endParaRPr>
          </a:p>
        </p:txBody>
      </p:sp>
    </p:spTree>
    <p:extLst>
      <p:ext uri="{BB962C8B-B14F-4D97-AF65-F5344CB8AC3E}">
        <p14:creationId xmlns:p14="http://schemas.microsoft.com/office/powerpoint/2010/main" val="34027828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Only">
  <p:cSld name="Inhalt">
    <p:spTree>
      <p:nvGrpSpPr>
        <p:cNvPr id="1" name=""/>
        <p:cNvGrpSpPr/>
        <p:nvPr/>
      </p:nvGrpSpPr>
      <p:grpSpPr>
        <a:xfrm>
          <a:off x="0" y="0"/>
          <a:ext cx="0" cy="0"/>
          <a:chOff x="0" y="0"/>
          <a:chExt cx="0" cy="0"/>
        </a:xfrm>
      </p:grpSpPr>
      <p:sp>
        <p:nvSpPr>
          <p:cNvPr id="2" name="Inhaltsplatzhalter 1"/>
          <p:cNvSpPr>
            <a:spLocks noGrp="1"/>
          </p:cNvSpPr>
          <p:nvPr>
            <p:ph/>
          </p:nvPr>
        </p:nvSpPr>
        <p:spPr>
          <a:xfrm>
            <a:off x="685800" y="609600"/>
            <a:ext cx="7772400" cy="5486400"/>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3" name="Rectangle 4"/>
          <p:cNvSpPr>
            <a:spLocks noGrp="1" noChangeArrowheads="1"/>
          </p:cNvSpPr>
          <p:nvPr>
            <p:ph type="dt" sz="half" idx="10"/>
          </p:nvPr>
        </p:nvSpPr>
        <p:spPr>
          <a:ln/>
        </p:spPr>
        <p:txBody>
          <a:bodyPr/>
          <a:lstStyle>
            <a:lvl1pPr>
              <a:defRPr/>
            </a:lvl1pPr>
          </a:lstStyle>
          <a:p>
            <a:pPr>
              <a:defRPr/>
            </a:pPr>
            <a:endParaRPr lang="de-DE">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r>
              <a:rPr lang="de-DE" smtClean="0">
                <a:solidFill>
                  <a:srgbClr val="000000"/>
                </a:solidFill>
              </a:rPr>
              <a:t>E. Nyberg / WS Schmerz 30.11.2019</a:t>
            </a:r>
            <a:endParaRPr lang="de-DE">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4A768339-D4D4-4239-B22B-2D66A4D13449}" type="slidenum">
              <a:rPr lang="de-DE">
                <a:solidFill>
                  <a:srgbClr val="000000"/>
                </a:solidFill>
              </a:rPr>
              <a:pPr>
                <a:defRPr/>
              </a:pPr>
              <a:t>‹Nr.›</a:t>
            </a:fld>
            <a:endParaRPr lang="de-DE">
              <a:solidFill>
                <a:srgbClr val="000000"/>
              </a:solidFill>
            </a:endParaRPr>
          </a:p>
        </p:txBody>
      </p:sp>
    </p:spTree>
    <p:extLst>
      <p:ext uri="{BB962C8B-B14F-4D97-AF65-F5344CB8AC3E}">
        <p14:creationId xmlns:p14="http://schemas.microsoft.com/office/powerpoint/2010/main" val="7668503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Titelmasterformat durch Klicken bearbeiten</a:t>
            </a:r>
            <a:endParaRPr lang="de-DE"/>
          </a:p>
        </p:txBody>
      </p:sp>
      <p:sp>
        <p:nvSpPr>
          <p:cNvPr id="3" name="Unt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smtClean="0"/>
              <a:t>Formatvorlage des Untertitelmasters durch Klicken bearbeiten</a:t>
            </a:r>
            <a:endParaRPr lang="de-DE"/>
          </a:p>
        </p:txBody>
      </p:sp>
      <p:sp>
        <p:nvSpPr>
          <p:cNvPr id="4" name="Rectangle 4"/>
          <p:cNvSpPr>
            <a:spLocks noGrp="1" noChangeArrowheads="1"/>
          </p:cNvSpPr>
          <p:nvPr>
            <p:ph type="dt" sz="half" idx="10"/>
          </p:nvPr>
        </p:nvSpPr>
        <p:spPr>
          <a:ln/>
        </p:spPr>
        <p:txBody>
          <a:bodyPr/>
          <a:lstStyle>
            <a:lvl1pPr>
              <a:defRPr/>
            </a:lvl1pPr>
          </a:lstStyle>
          <a:p>
            <a:pPr>
              <a:defRPr/>
            </a:pPr>
            <a:endParaRPr lang="de-DE">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de-DE" smtClean="0">
                <a:solidFill>
                  <a:srgbClr val="000000"/>
                </a:solidFill>
              </a:rPr>
              <a:t>E. Nyberg / WS Schmerz 30.11.2019</a:t>
            </a:r>
            <a:endParaRPr lang="de-DE">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BBBEA5B-33F3-4797-AC17-5833F075E12E}" type="slidenum">
              <a:rPr lang="de-DE">
                <a:solidFill>
                  <a:srgbClr val="000000"/>
                </a:solidFill>
              </a:rPr>
              <a:pPr>
                <a:defRPr/>
              </a:pPr>
              <a:t>‹Nr.›</a:t>
            </a:fld>
            <a:endParaRPr lang="de-DE">
              <a:solidFill>
                <a:srgbClr val="000000"/>
              </a:solidFill>
            </a:endParaRPr>
          </a:p>
        </p:txBody>
      </p:sp>
    </p:spTree>
    <p:extLst>
      <p:ext uri="{BB962C8B-B14F-4D97-AF65-F5344CB8AC3E}">
        <p14:creationId xmlns:p14="http://schemas.microsoft.com/office/powerpoint/2010/main" val="4627160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4"/>
          <p:cNvSpPr>
            <a:spLocks noGrp="1" noChangeArrowheads="1"/>
          </p:cNvSpPr>
          <p:nvPr>
            <p:ph type="dt" sz="half" idx="10"/>
          </p:nvPr>
        </p:nvSpPr>
        <p:spPr>
          <a:ln/>
        </p:spPr>
        <p:txBody>
          <a:bodyPr/>
          <a:lstStyle>
            <a:lvl1pPr>
              <a:defRPr/>
            </a:lvl1pPr>
          </a:lstStyle>
          <a:p>
            <a:pPr>
              <a:defRPr/>
            </a:pPr>
            <a:endParaRPr lang="de-DE">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de-DE" smtClean="0">
                <a:solidFill>
                  <a:srgbClr val="000000"/>
                </a:solidFill>
              </a:rPr>
              <a:t>E. Nyberg / WS Schmerz 30.11.2019</a:t>
            </a:r>
            <a:endParaRPr lang="de-DE">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03B224A-B038-4024-BBE5-452BCF52270D}" type="slidenum">
              <a:rPr lang="de-DE">
                <a:solidFill>
                  <a:srgbClr val="000000"/>
                </a:solidFill>
              </a:rPr>
              <a:pPr>
                <a:defRPr/>
              </a:pPr>
              <a:t>‹Nr.›</a:t>
            </a:fld>
            <a:endParaRPr lang="de-DE">
              <a:solidFill>
                <a:srgbClr val="000000"/>
              </a:solidFill>
            </a:endParaRPr>
          </a:p>
        </p:txBody>
      </p:sp>
    </p:spTree>
    <p:extLst>
      <p:ext uri="{BB962C8B-B14F-4D97-AF65-F5344CB8AC3E}">
        <p14:creationId xmlns:p14="http://schemas.microsoft.com/office/powerpoint/2010/main" val="24876329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Textmasterformate durch Klicken bearbeiten</a:t>
            </a:r>
          </a:p>
        </p:txBody>
      </p:sp>
      <p:sp>
        <p:nvSpPr>
          <p:cNvPr id="4" name="Rectangle 4"/>
          <p:cNvSpPr>
            <a:spLocks noGrp="1" noChangeArrowheads="1"/>
          </p:cNvSpPr>
          <p:nvPr>
            <p:ph type="dt" sz="half" idx="10"/>
          </p:nvPr>
        </p:nvSpPr>
        <p:spPr>
          <a:ln/>
        </p:spPr>
        <p:txBody>
          <a:bodyPr/>
          <a:lstStyle>
            <a:lvl1pPr>
              <a:defRPr/>
            </a:lvl1pPr>
          </a:lstStyle>
          <a:p>
            <a:pPr>
              <a:defRPr/>
            </a:pPr>
            <a:endParaRPr lang="de-DE">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de-DE" smtClean="0">
                <a:solidFill>
                  <a:srgbClr val="000000"/>
                </a:solidFill>
              </a:rPr>
              <a:t>E. Nyberg / WS Schmerz 30.11.2019</a:t>
            </a:r>
            <a:endParaRPr lang="de-DE">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0353E9F-F034-411D-8EA4-0FA8A4D41B96}" type="slidenum">
              <a:rPr lang="de-DE">
                <a:solidFill>
                  <a:srgbClr val="000000"/>
                </a:solidFill>
              </a:rPr>
              <a:pPr>
                <a:defRPr/>
              </a:pPr>
              <a:t>‹Nr.›</a:t>
            </a:fld>
            <a:endParaRPr lang="de-DE">
              <a:solidFill>
                <a:srgbClr val="000000"/>
              </a:solidFill>
            </a:endParaRPr>
          </a:p>
        </p:txBody>
      </p:sp>
    </p:spTree>
    <p:extLst>
      <p:ext uri="{BB962C8B-B14F-4D97-AF65-F5344CB8AC3E}">
        <p14:creationId xmlns:p14="http://schemas.microsoft.com/office/powerpoint/2010/main" val="71815360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Rectangle 4"/>
          <p:cNvSpPr>
            <a:spLocks noGrp="1" noChangeArrowheads="1"/>
          </p:cNvSpPr>
          <p:nvPr>
            <p:ph type="dt" sz="half" idx="10"/>
          </p:nvPr>
        </p:nvSpPr>
        <p:spPr>
          <a:ln/>
        </p:spPr>
        <p:txBody>
          <a:bodyPr/>
          <a:lstStyle>
            <a:lvl1pPr>
              <a:defRPr/>
            </a:lvl1pPr>
          </a:lstStyle>
          <a:p>
            <a:pPr>
              <a:defRPr/>
            </a:pPr>
            <a:endParaRPr lang="de-DE">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de-DE" smtClean="0">
                <a:solidFill>
                  <a:srgbClr val="000000"/>
                </a:solidFill>
              </a:rPr>
              <a:t>E. Nyberg / WS Schmerz 30.11.2019</a:t>
            </a:r>
            <a:endParaRPr lang="de-DE">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0FCFC26-A202-4859-94CF-40DBF618BB33}" type="slidenum">
              <a:rPr lang="de-DE">
                <a:solidFill>
                  <a:srgbClr val="000000"/>
                </a:solidFill>
              </a:rPr>
              <a:pPr>
                <a:defRPr/>
              </a:pPr>
              <a:t>‹Nr.›</a:t>
            </a:fld>
            <a:endParaRPr lang="de-DE">
              <a:solidFill>
                <a:srgbClr val="000000"/>
              </a:solidFill>
            </a:endParaRPr>
          </a:p>
        </p:txBody>
      </p:sp>
    </p:spTree>
    <p:extLst>
      <p:ext uri="{BB962C8B-B14F-4D97-AF65-F5344CB8AC3E}">
        <p14:creationId xmlns:p14="http://schemas.microsoft.com/office/powerpoint/2010/main" val="12111978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Rectangle 4"/>
          <p:cNvSpPr>
            <a:spLocks noGrp="1" noChangeArrowheads="1"/>
          </p:cNvSpPr>
          <p:nvPr>
            <p:ph type="dt" sz="half" idx="10"/>
          </p:nvPr>
        </p:nvSpPr>
        <p:spPr>
          <a:ln/>
        </p:spPr>
        <p:txBody>
          <a:bodyPr/>
          <a:lstStyle>
            <a:lvl1pPr>
              <a:defRPr/>
            </a:lvl1pPr>
          </a:lstStyle>
          <a:p>
            <a:pPr>
              <a:defRPr/>
            </a:pPr>
            <a:endParaRPr lang="de-DE">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r>
              <a:rPr lang="de-DE" smtClean="0">
                <a:solidFill>
                  <a:srgbClr val="000000"/>
                </a:solidFill>
              </a:rPr>
              <a:t>E. Nyberg / WS Schmerz 30.11.2019</a:t>
            </a:r>
            <a:endParaRPr lang="de-DE">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62271D96-5A94-4C2D-8763-E8DDAA762119}" type="slidenum">
              <a:rPr lang="de-DE">
                <a:solidFill>
                  <a:srgbClr val="000000"/>
                </a:solidFill>
              </a:rPr>
              <a:pPr>
                <a:defRPr/>
              </a:pPr>
              <a:t>‹Nr.›</a:t>
            </a:fld>
            <a:endParaRPr lang="de-DE">
              <a:solidFill>
                <a:srgbClr val="000000"/>
              </a:solidFill>
            </a:endParaRPr>
          </a:p>
        </p:txBody>
      </p:sp>
    </p:spTree>
    <p:extLst>
      <p:ext uri="{BB962C8B-B14F-4D97-AF65-F5344CB8AC3E}">
        <p14:creationId xmlns:p14="http://schemas.microsoft.com/office/powerpoint/2010/main" val="27912080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4"/>
          <p:cNvSpPr>
            <a:spLocks noGrp="1" noChangeArrowheads="1"/>
          </p:cNvSpPr>
          <p:nvPr>
            <p:ph type="dt" sz="half" idx="10"/>
          </p:nvPr>
        </p:nvSpPr>
        <p:spPr>
          <a:ln/>
        </p:spPr>
        <p:txBody>
          <a:bodyPr/>
          <a:lstStyle>
            <a:lvl1pPr>
              <a:defRPr/>
            </a:lvl1pPr>
          </a:lstStyle>
          <a:p>
            <a:pPr>
              <a:defRPr/>
            </a:pPr>
            <a:endParaRPr lang="de-DE">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de-DE" smtClean="0">
                <a:solidFill>
                  <a:srgbClr val="000000"/>
                </a:solidFill>
              </a:rPr>
              <a:t>E. Nyberg / WS Schmerz 30.11.2019</a:t>
            </a:r>
            <a:endParaRPr lang="de-DE">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03B224A-B038-4024-BBE5-452BCF52270D}" type="slidenum">
              <a:rPr lang="de-DE">
                <a:solidFill>
                  <a:srgbClr val="000000"/>
                </a:solidFill>
              </a:rPr>
              <a:pPr>
                <a:defRPr/>
              </a:pPr>
              <a:t>‹Nr.›</a:t>
            </a:fld>
            <a:endParaRPr lang="de-DE">
              <a:solidFill>
                <a:srgbClr val="000000"/>
              </a:solidFill>
            </a:endParaRPr>
          </a:p>
        </p:txBody>
      </p:sp>
    </p:spTree>
    <p:extLst>
      <p:ext uri="{BB962C8B-B14F-4D97-AF65-F5344CB8AC3E}">
        <p14:creationId xmlns:p14="http://schemas.microsoft.com/office/powerpoint/2010/main" val="46028408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Rectangle 4"/>
          <p:cNvSpPr>
            <a:spLocks noGrp="1" noChangeArrowheads="1"/>
          </p:cNvSpPr>
          <p:nvPr>
            <p:ph type="dt" sz="half" idx="10"/>
          </p:nvPr>
        </p:nvSpPr>
        <p:spPr>
          <a:ln/>
        </p:spPr>
        <p:txBody>
          <a:bodyPr/>
          <a:lstStyle>
            <a:lvl1pPr>
              <a:defRPr/>
            </a:lvl1pPr>
          </a:lstStyle>
          <a:p>
            <a:pPr>
              <a:defRPr/>
            </a:pPr>
            <a:endParaRPr lang="de-DE">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r>
              <a:rPr lang="de-DE" smtClean="0">
                <a:solidFill>
                  <a:srgbClr val="000000"/>
                </a:solidFill>
              </a:rPr>
              <a:t>E. Nyberg / WS Schmerz 30.11.2019</a:t>
            </a:r>
            <a:endParaRPr lang="de-DE">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79CDFBCF-5362-4B6F-AB09-8F7857CDEBBB}" type="slidenum">
              <a:rPr lang="de-DE">
                <a:solidFill>
                  <a:srgbClr val="000000"/>
                </a:solidFill>
              </a:rPr>
              <a:pPr>
                <a:defRPr/>
              </a:pPr>
              <a:t>‹Nr.›</a:t>
            </a:fld>
            <a:endParaRPr lang="de-DE">
              <a:solidFill>
                <a:srgbClr val="000000"/>
              </a:solidFill>
            </a:endParaRPr>
          </a:p>
        </p:txBody>
      </p:sp>
    </p:spTree>
    <p:extLst>
      <p:ext uri="{BB962C8B-B14F-4D97-AF65-F5344CB8AC3E}">
        <p14:creationId xmlns:p14="http://schemas.microsoft.com/office/powerpoint/2010/main" val="380100328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de-DE">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r>
              <a:rPr lang="de-DE" smtClean="0">
                <a:solidFill>
                  <a:srgbClr val="000000"/>
                </a:solidFill>
              </a:rPr>
              <a:t>E. Nyberg / WS Schmerz 30.11.2019</a:t>
            </a:r>
            <a:endParaRPr lang="de-DE">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EB1E0B7C-D449-4167-9BF4-2110710CD0C3}" type="slidenum">
              <a:rPr lang="de-DE">
                <a:solidFill>
                  <a:srgbClr val="000000"/>
                </a:solidFill>
              </a:rPr>
              <a:pPr>
                <a:defRPr/>
              </a:pPr>
              <a:t>‹Nr.›</a:t>
            </a:fld>
            <a:endParaRPr lang="de-DE">
              <a:solidFill>
                <a:srgbClr val="000000"/>
              </a:solidFill>
            </a:endParaRPr>
          </a:p>
        </p:txBody>
      </p:sp>
    </p:spTree>
    <p:extLst>
      <p:ext uri="{BB962C8B-B14F-4D97-AF65-F5344CB8AC3E}">
        <p14:creationId xmlns:p14="http://schemas.microsoft.com/office/powerpoint/2010/main" val="18298989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Rectangle 4"/>
          <p:cNvSpPr>
            <a:spLocks noGrp="1" noChangeArrowheads="1"/>
          </p:cNvSpPr>
          <p:nvPr>
            <p:ph type="dt" sz="half" idx="10"/>
          </p:nvPr>
        </p:nvSpPr>
        <p:spPr>
          <a:ln/>
        </p:spPr>
        <p:txBody>
          <a:bodyPr/>
          <a:lstStyle>
            <a:lvl1pPr>
              <a:defRPr/>
            </a:lvl1pPr>
          </a:lstStyle>
          <a:p>
            <a:pPr>
              <a:defRPr/>
            </a:pPr>
            <a:endParaRPr lang="de-DE">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de-DE" smtClean="0">
                <a:solidFill>
                  <a:srgbClr val="000000"/>
                </a:solidFill>
              </a:rPr>
              <a:t>E. Nyberg / WS Schmerz 30.11.2019</a:t>
            </a:r>
            <a:endParaRPr lang="de-DE">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62D1DCE-30B3-49BB-895B-724AB9CE2811}" type="slidenum">
              <a:rPr lang="de-DE">
                <a:solidFill>
                  <a:srgbClr val="000000"/>
                </a:solidFill>
              </a:rPr>
              <a:pPr>
                <a:defRPr/>
              </a:pPr>
              <a:t>‹Nr.›</a:t>
            </a:fld>
            <a:endParaRPr lang="de-DE">
              <a:solidFill>
                <a:srgbClr val="000000"/>
              </a:solidFill>
            </a:endParaRPr>
          </a:p>
        </p:txBody>
      </p:sp>
    </p:spTree>
    <p:extLst>
      <p:ext uri="{BB962C8B-B14F-4D97-AF65-F5344CB8AC3E}">
        <p14:creationId xmlns:p14="http://schemas.microsoft.com/office/powerpoint/2010/main" val="282604404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smtClean="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Rectangle 4"/>
          <p:cNvSpPr>
            <a:spLocks noGrp="1" noChangeArrowheads="1"/>
          </p:cNvSpPr>
          <p:nvPr>
            <p:ph type="dt" sz="half" idx="10"/>
          </p:nvPr>
        </p:nvSpPr>
        <p:spPr>
          <a:ln/>
        </p:spPr>
        <p:txBody>
          <a:bodyPr/>
          <a:lstStyle>
            <a:lvl1pPr>
              <a:defRPr/>
            </a:lvl1pPr>
          </a:lstStyle>
          <a:p>
            <a:pPr>
              <a:defRPr/>
            </a:pPr>
            <a:endParaRPr lang="de-DE">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de-DE" smtClean="0">
                <a:solidFill>
                  <a:srgbClr val="000000"/>
                </a:solidFill>
              </a:rPr>
              <a:t>E. Nyberg / WS Schmerz 30.11.2019</a:t>
            </a:r>
            <a:endParaRPr lang="de-DE">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A5652D0-B082-48C3-B5AA-BCD0971C8A02}" type="slidenum">
              <a:rPr lang="de-DE">
                <a:solidFill>
                  <a:srgbClr val="000000"/>
                </a:solidFill>
              </a:rPr>
              <a:pPr>
                <a:defRPr/>
              </a:pPr>
              <a:t>‹Nr.›</a:t>
            </a:fld>
            <a:endParaRPr lang="de-DE">
              <a:solidFill>
                <a:srgbClr val="000000"/>
              </a:solidFill>
            </a:endParaRPr>
          </a:p>
        </p:txBody>
      </p:sp>
    </p:spTree>
    <p:extLst>
      <p:ext uri="{BB962C8B-B14F-4D97-AF65-F5344CB8AC3E}">
        <p14:creationId xmlns:p14="http://schemas.microsoft.com/office/powerpoint/2010/main" val="130317529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4"/>
          <p:cNvSpPr>
            <a:spLocks noGrp="1" noChangeArrowheads="1"/>
          </p:cNvSpPr>
          <p:nvPr>
            <p:ph type="dt" sz="half" idx="10"/>
          </p:nvPr>
        </p:nvSpPr>
        <p:spPr>
          <a:ln/>
        </p:spPr>
        <p:txBody>
          <a:bodyPr/>
          <a:lstStyle>
            <a:lvl1pPr>
              <a:defRPr/>
            </a:lvl1pPr>
          </a:lstStyle>
          <a:p>
            <a:pPr>
              <a:defRPr/>
            </a:pPr>
            <a:endParaRPr lang="de-DE">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de-DE" smtClean="0">
                <a:solidFill>
                  <a:srgbClr val="000000"/>
                </a:solidFill>
              </a:rPr>
              <a:t>E. Nyberg / WS Schmerz 30.11.2019</a:t>
            </a:r>
            <a:endParaRPr lang="de-DE">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4AFD387-D1FB-437F-A08C-C9106536D8C6}" type="slidenum">
              <a:rPr lang="de-DE">
                <a:solidFill>
                  <a:srgbClr val="000000"/>
                </a:solidFill>
              </a:rPr>
              <a:pPr>
                <a:defRPr/>
              </a:pPr>
              <a:t>‹Nr.›</a:t>
            </a:fld>
            <a:endParaRPr lang="de-DE">
              <a:solidFill>
                <a:srgbClr val="000000"/>
              </a:solidFill>
            </a:endParaRPr>
          </a:p>
        </p:txBody>
      </p:sp>
    </p:spTree>
    <p:extLst>
      <p:ext uri="{BB962C8B-B14F-4D97-AF65-F5344CB8AC3E}">
        <p14:creationId xmlns:p14="http://schemas.microsoft.com/office/powerpoint/2010/main" val="426022009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515100" y="609600"/>
            <a:ext cx="1943100" cy="5486400"/>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685800" y="609600"/>
            <a:ext cx="5676900" cy="5486400"/>
          </a:xfrm>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4"/>
          <p:cNvSpPr>
            <a:spLocks noGrp="1" noChangeArrowheads="1"/>
          </p:cNvSpPr>
          <p:nvPr>
            <p:ph type="dt" sz="half" idx="10"/>
          </p:nvPr>
        </p:nvSpPr>
        <p:spPr>
          <a:ln/>
        </p:spPr>
        <p:txBody>
          <a:bodyPr/>
          <a:lstStyle>
            <a:lvl1pPr>
              <a:defRPr/>
            </a:lvl1pPr>
          </a:lstStyle>
          <a:p>
            <a:pPr>
              <a:defRPr/>
            </a:pPr>
            <a:endParaRPr lang="de-DE">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de-DE" smtClean="0">
                <a:solidFill>
                  <a:srgbClr val="000000"/>
                </a:solidFill>
              </a:rPr>
              <a:t>E. Nyberg / WS Schmerz 30.11.2019</a:t>
            </a:r>
            <a:endParaRPr lang="de-DE">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50D92FA-4F3E-42C2-BEB9-06DA4A0EE65E}" type="slidenum">
              <a:rPr lang="de-DE">
                <a:solidFill>
                  <a:srgbClr val="000000"/>
                </a:solidFill>
              </a:rPr>
              <a:pPr>
                <a:defRPr/>
              </a:pPr>
              <a:t>‹Nr.›</a:t>
            </a:fld>
            <a:endParaRPr lang="de-DE">
              <a:solidFill>
                <a:srgbClr val="000000"/>
              </a:solidFill>
            </a:endParaRPr>
          </a:p>
        </p:txBody>
      </p:sp>
    </p:spTree>
    <p:extLst>
      <p:ext uri="{BB962C8B-B14F-4D97-AF65-F5344CB8AC3E}">
        <p14:creationId xmlns:p14="http://schemas.microsoft.com/office/powerpoint/2010/main" val="33740961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AndObj" preserve="1">
  <p:cSld name="Titel, Text und Inhalt">
    <p:spTree>
      <p:nvGrpSpPr>
        <p:cNvPr id="1" name=""/>
        <p:cNvGrpSpPr/>
        <p:nvPr/>
      </p:nvGrpSpPr>
      <p:grpSpPr>
        <a:xfrm>
          <a:off x="0" y="0"/>
          <a:ext cx="0" cy="0"/>
          <a:chOff x="0" y="0"/>
          <a:chExt cx="0" cy="0"/>
        </a:xfrm>
      </p:grpSpPr>
      <p:sp>
        <p:nvSpPr>
          <p:cNvPr id="2" name="Titel 1"/>
          <p:cNvSpPr>
            <a:spLocks noGrp="1"/>
          </p:cNvSpPr>
          <p:nvPr>
            <p:ph type="title"/>
          </p:nvPr>
        </p:nvSpPr>
        <p:spPr>
          <a:xfrm>
            <a:off x="685800" y="609600"/>
            <a:ext cx="7772400" cy="1143000"/>
          </a:xfrm>
        </p:spPr>
        <p:txBody>
          <a:bodyPr/>
          <a:lstStyle/>
          <a:p>
            <a:r>
              <a:rPr lang="de-DE" smtClean="0"/>
              <a:t>Titelmasterformat durch Klicken bearbeiten</a:t>
            </a:r>
            <a:endParaRPr lang="de-DE"/>
          </a:p>
        </p:txBody>
      </p:sp>
      <p:sp>
        <p:nvSpPr>
          <p:cNvPr id="3" name="Textplatzhalter 2"/>
          <p:cNvSpPr>
            <a:spLocks noGrp="1"/>
          </p:cNvSpPr>
          <p:nvPr>
            <p:ph type="body" sz="half" idx="1"/>
          </p:nvPr>
        </p:nvSpPr>
        <p:spPr>
          <a:xfrm>
            <a:off x="685800" y="1981200"/>
            <a:ext cx="3810000" cy="4114800"/>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981200"/>
            <a:ext cx="3810000" cy="4114800"/>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Rectangle 4"/>
          <p:cNvSpPr>
            <a:spLocks noGrp="1" noChangeArrowheads="1"/>
          </p:cNvSpPr>
          <p:nvPr>
            <p:ph type="dt" sz="half" idx="10"/>
          </p:nvPr>
        </p:nvSpPr>
        <p:spPr>
          <a:ln/>
        </p:spPr>
        <p:txBody>
          <a:bodyPr/>
          <a:lstStyle>
            <a:lvl1pPr>
              <a:defRPr/>
            </a:lvl1pPr>
          </a:lstStyle>
          <a:p>
            <a:pPr>
              <a:defRPr/>
            </a:pPr>
            <a:endParaRPr lang="de-DE">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de-DE" smtClean="0">
                <a:solidFill>
                  <a:srgbClr val="000000"/>
                </a:solidFill>
              </a:rPr>
              <a:t>E. Nyberg / WS Schmerz 30.11.2019</a:t>
            </a:r>
            <a:endParaRPr lang="de-DE">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0530B40-4E05-4E8F-B914-DACF6DEE8B78}" type="slidenum">
              <a:rPr lang="de-DE">
                <a:solidFill>
                  <a:srgbClr val="000000"/>
                </a:solidFill>
              </a:rPr>
              <a:pPr>
                <a:defRPr/>
              </a:pPr>
              <a:t>‹Nr.›</a:t>
            </a:fld>
            <a:endParaRPr lang="de-DE">
              <a:solidFill>
                <a:srgbClr val="000000"/>
              </a:solidFill>
            </a:endParaRPr>
          </a:p>
        </p:txBody>
      </p:sp>
    </p:spTree>
    <p:extLst>
      <p:ext uri="{BB962C8B-B14F-4D97-AF65-F5344CB8AC3E}">
        <p14:creationId xmlns:p14="http://schemas.microsoft.com/office/powerpoint/2010/main" val="195939383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bl" preserve="1">
  <p:cSld name="Titel und Tabelle">
    <p:spTree>
      <p:nvGrpSpPr>
        <p:cNvPr id="1" name=""/>
        <p:cNvGrpSpPr/>
        <p:nvPr/>
      </p:nvGrpSpPr>
      <p:grpSpPr>
        <a:xfrm>
          <a:off x="0" y="0"/>
          <a:ext cx="0" cy="0"/>
          <a:chOff x="0" y="0"/>
          <a:chExt cx="0" cy="0"/>
        </a:xfrm>
      </p:grpSpPr>
      <p:sp>
        <p:nvSpPr>
          <p:cNvPr id="2" name="Titel 1"/>
          <p:cNvSpPr>
            <a:spLocks noGrp="1"/>
          </p:cNvSpPr>
          <p:nvPr>
            <p:ph type="title"/>
          </p:nvPr>
        </p:nvSpPr>
        <p:spPr>
          <a:xfrm>
            <a:off x="685800" y="609600"/>
            <a:ext cx="7772400" cy="1143000"/>
          </a:xfrm>
        </p:spPr>
        <p:txBody>
          <a:bodyPr/>
          <a:lstStyle/>
          <a:p>
            <a:r>
              <a:rPr lang="de-DE" smtClean="0"/>
              <a:t>Titelmasterformat durch Klicken bearbeiten</a:t>
            </a:r>
            <a:endParaRPr lang="de-DE"/>
          </a:p>
        </p:txBody>
      </p:sp>
      <p:sp>
        <p:nvSpPr>
          <p:cNvPr id="3" name="Tabellenplatzhalter 2"/>
          <p:cNvSpPr>
            <a:spLocks noGrp="1"/>
          </p:cNvSpPr>
          <p:nvPr>
            <p:ph type="tbl" idx="1"/>
          </p:nvPr>
        </p:nvSpPr>
        <p:spPr>
          <a:xfrm>
            <a:off x="685800" y="1981200"/>
            <a:ext cx="7772400" cy="4114800"/>
          </a:xfrm>
        </p:spPr>
        <p:txBody>
          <a:bodyPr/>
          <a:lstStyle/>
          <a:p>
            <a:pPr lvl="0"/>
            <a:endParaRPr lang="de-DE"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de-DE">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de-DE" smtClean="0">
                <a:solidFill>
                  <a:srgbClr val="000000"/>
                </a:solidFill>
              </a:rPr>
              <a:t>E. Nyberg / WS Schmerz 30.11.2019</a:t>
            </a:r>
            <a:endParaRPr lang="de-DE">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2287429-3444-4777-8B6C-7D3B5ABFE5AB}" type="slidenum">
              <a:rPr lang="de-DE">
                <a:solidFill>
                  <a:srgbClr val="000000"/>
                </a:solidFill>
              </a:rPr>
              <a:pPr>
                <a:defRPr/>
              </a:pPr>
              <a:t>‹Nr.›</a:t>
            </a:fld>
            <a:endParaRPr lang="de-DE">
              <a:solidFill>
                <a:srgbClr val="000000"/>
              </a:solidFill>
            </a:endParaRPr>
          </a:p>
        </p:txBody>
      </p:sp>
    </p:spTree>
    <p:extLst>
      <p:ext uri="{BB962C8B-B14F-4D97-AF65-F5344CB8AC3E}">
        <p14:creationId xmlns:p14="http://schemas.microsoft.com/office/powerpoint/2010/main" val="425140434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Only">
  <p:cSld name="Inhalt">
    <p:spTree>
      <p:nvGrpSpPr>
        <p:cNvPr id="1" name=""/>
        <p:cNvGrpSpPr/>
        <p:nvPr/>
      </p:nvGrpSpPr>
      <p:grpSpPr>
        <a:xfrm>
          <a:off x="0" y="0"/>
          <a:ext cx="0" cy="0"/>
          <a:chOff x="0" y="0"/>
          <a:chExt cx="0" cy="0"/>
        </a:xfrm>
      </p:grpSpPr>
      <p:sp>
        <p:nvSpPr>
          <p:cNvPr id="2" name="Inhaltsplatzhalter 1"/>
          <p:cNvSpPr>
            <a:spLocks noGrp="1"/>
          </p:cNvSpPr>
          <p:nvPr>
            <p:ph/>
          </p:nvPr>
        </p:nvSpPr>
        <p:spPr>
          <a:xfrm>
            <a:off x="685800" y="609600"/>
            <a:ext cx="7772400" cy="5486400"/>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3" name="Rectangle 4"/>
          <p:cNvSpPr>
            <a:spLocks noGrp="1" noChangeArrowheads="1"/>
          </p:cNvSpPr>
          <p:nvPr>
            <p:ph type="dt" sz="half" idx="10"/>
          </p:nvPr>
        </p:nvSpPr>
        <p:spPr>
          <a:ln/>
        </p:spPr>
        <p:txBody>
          <a:bodyPr/>
          <a:lstStyle>
            <a:lvl1pPr>
              <a:defRPr/>
            </a:lvl1pPr>
          </a:lstStyle>
          <a:p>
            <a:pPr>
              <a:defRPr/>
            </a:pPr>
            <a:endParaRPr lang="de-DE">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r>
              <a:rPr lang="de-DE" smtClean="0">
                <a:solidFill>
                  <a:srgbClr val="000000"/>
                </a:solidFill>
              </a:rPr>
              <a:t>E. Nyberg / WS Schmerz 30.11.2019</a:t>
            </a:r>
            <a:endParaRPr lang="de-DE">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4A768339-D4D4-4239-B22B-2D66A4D13449}" type="slidenum">
              <a:rPr lang="de-DE">
                <a:solidFill>
                  <a:srgbClr val="000000"/>
                </a:solidFill>
              </a:rPr>
              <a:pPr>
                <a:defRPr/>
              </a:pPr>
              <a:t>‹Nr.›</a:t>
            </a:fld>
            <a:endParaRPr lang="de-DE">
              <a:solidFill>
                <a:srgbClr val="000000"/>
              </a:solidFill>
            </a:endParaRPr>
          </a:p>
        </p:txBody>
      </p:sp>
    </p:spTree>
    <p:extLst>
      <p:ext uri="{BB962C8B-B14F-4D97-AF65-F5344CB8AC3E}">
        <p14:creationId xmlns:p14="http://schemas.microsoft.com/office/powerpoint/2010/main" val="35346069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Textmasterformate durch Klicken bearbeiten</a:t>
            </a:r>
          </a:p>
        </p:txBody>
      </p:sp>
      <p:sp>
        <p:nvSpPr>
          <p:cNvPr id="4" name="Rectangle 4"/>
          <p:cNvSpPr>
            <a:spLocks noGrp="1" noChangeArrowheads="1"/>
          </p:cNvSpPr>
          <p:nvPr>
            <p:ph type="dt" sz="half" idx="10"/>
          </p:nvPr>
        </p:nvSpPr>
        <p:spPr>
          <a:ln/>
        </p:spPr>
        <p:txBody>
          <a:bodyPr/>
          <a:lstStyle>
            <a:lvl1pPr>
              <a:defRPr/>
            </a:lvl1pPr>
          </a:lstStyle>
          <a:p>
            <a:pPr>
              <a:defRPr/>
            </a:pPr>
            <a:endParaRPr lang="de-DE">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de-DE" smtClean="0">
                <a:solidFill>
                  <a:srgbClr val="000000"/>
                </a:solidFill>
              </a:rPr>
              <a:t>E. Nyberg / WS Schmerz 30.11.2019</a:t>
            </a:r>
            <a:endParaRPr lang="de-DE">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0353E9F-F034-411D-8EA4-0FA8A4D41B96}" type="slidenum">
              <a:rPr lang="de-DE">
                <a:solidFill>
                  <a:srgbClr val="000000"/>
                </a:solidFill>
              </a:rPr>
              <a:pPr>
                <a:defRPr/>
              </a:pPr>
              <a:t>‹Nr.›</a:t>
            </a:fld>
            <a:endParaRPr lang="de-DE">
              <a:solidFill>
                <a:srgbClr val="000000"/>
              </a:solidFill>
            </a:endParaRPr>
          </a:p>
        </p:txBody>
      </p:sp>
    </p:spTree>
    <p:extLst>
      <p:ext uri="{BB962C8B-B14F-4D97-AF65-F5344CB8AC3E}">
        <p14:creationId xmlns:p14="http://schemas.microsoft.com/office/powerpoint/2010/main" val="701633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Rectangle 4"/>
          <p:cNvSpPr>
            <a:spLocks noGrp="1" noChangeArrowheads="1"/>
          </p:cNvSpPr>
          <p:nvPr>
            <p:ph type="dt" sz="half" idx="10"/>
          </p:nvPr>
        </p:nvSpPr>
        <p:spPr>
          <a:ln/>
        </p:spPr>
        <p:txBody>
          <a:bodyPr/>
          <a:lstStyle>
            <a:lvl1pPr>
              <a:defRPr/>
            </a:lvl1pPr>
          </a:lstStyle>
          <a:p>
            <a:pPr>
              <a:defRPr/>
            </a:pPr>
            <a:endParaRPr lang="de-DE">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de-DE" smtClean="0">
                <a:solidFill>
                  <a:srgbClr val="000000"/>
                </a:solidFill>
              </a:rPr>
              <a:t>E. Nyberg / WS Schmerz 30.11.2019</a:t>
            </a:r>
            <a:endParaRPr lang="de-DE">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0FCFC26-A202-4859-94CF-40DBF618BB33}" type="slidenum">
              <a:rPr lang="de-DE">
                <a:solidFill>
                  <a:srgbClr val="000000"/>
                </a:solidFill>
              </a:rPr>
              <a:pPr>
                <a:defRPr/>
              </a:pPr>
              <a:t>‹Nr.›</a:t>
            </a:fld>
            <a:endParaRPr lang="de-DE">
              <a:solidFill>
                <a:srgbClr val="000000"/>
              </a:solidFill>
            </a:endParaRPr>
          </a:p>
        </p:txBody>
      </p:sp>
    </p:spTree>
    <p:extLst>
      <p:ext uri="{BB962C8B-B14F-4D97-AF65-F5344CB8AC3E}">
        <p14:creationId xmlns:p14="http://schemas.microsoft.com/office/powerpoint/2010/main" val="9750318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Rectangle 4"/>
          <p:cNvSpPr>
            <a:spLocks noGrp="1" noChangeArrowheads="1"/>
          </p:cNvSpPr>
          <p:nvPr>
            <p:ph type="dt" sz="half" idx="10"/>
          </p:nvPr>
        </p:nvSpPr>
        <p:spPr>
          <a:ln/>
        </p:spPr>
        <p:txBody>
          <a:bodyPr/>
          <a:lstStyle>
            <a:lvl1pPr>
              <a:defRPr/>
            </a:lvl1pPr>
          </a:lstStyle>
          <a:p>
            <a:pPr>
              <a:defRPr/>
            </a:pPr>
            <a:endParaRPr lang="de-DE">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r>
              <a:rPr lang="de-DE" smtClean="0">
                <a:solidFill>
                  <a:srgbClr val="000000"/>
                </a:solidFill>
              </a:rPr>
              <a:t>E. Nyberg / WS Schmerz 30.11.2019</a:t>
            </a:r>
            <a:endParaRPr lang="de-DE">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62271D96-5A94-4C2D-8763-E8DDAA762119}" type="slidenum">
              <a:rPr lang="de-DE">
                <a:solidFill>
                  <a:srgbClr val="000000"/>
                </a:solidFill>
              </a:rPr>
              <a:pPr>
                <a:defRPr/>
              </a:pPr>
              <a:t>‹Nr.›</a:t>
            </a:fld>
            <a:endParaRPr lang="de-DE">
              <a:solidFill>
                <a:srgbClr val="000000"/>
              </a:solidFill>
            </a:endParaRPr>
          </a:p>
        </p:txBody>
      </p:sp>
    </p:spTree>
    <p:extLst>
      <p:ext uri="{BB962C8B-B14F-4D97-AF65-F5344CB8AC3E}">
        <p14:creationId xmlns:p14="http://schemas.microsoft.com/office/powerpoint/2010/main" val="11831784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Rectangle 4"/>
          <p:cNvSpPr>
            <a:spLocks noGrp="1" noChangeArrowheads="1"/>
          </p:cNvSpPr>
          <p:nvPr>
            <p:ph type="dt" sz="half" idx="10"/>
          </p:nvPr>
        </p:nvSpPr>
        <p:spPr>
          <a:ln/>
        </p:spPr>
        <p:txBody>
          <a:bodyPr/>
          <a:lstStyle>
            <a:lvl1pPr>
              <a:defRPr/>
            </a:lvl1pPr>
          </a:lstStyle>
          <a:p>
            <a:pPr>
              <a:defRPr/>
            </a:pPr>
            <a:endParaRPr lang="de-DE">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r>
              <a:rPr lang="de-DE" smtClean="0">
                <a:solidFill>
                  <a:srgbClr val="000000"/>
                </a:solidFill>
              </a:rPr>
              <a:t>E. Nyberg / WS Schmerz 30.11.2019</a:t>
            </a:r>
            <a:endParaRPr lang="de-DE">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79CDFBCF-5362-4B6F-AB09-8F7857CDEBBB}" type="slidenum">
              <a:rPr lang="de-DE">
                <a:solidFill>
                  <a:srgbClr val="000000"/>
                </a:solidFill>
              </a:rPr>
              <a:pPr>
                <a:defRPr/>
              </a:pPr>
              <a:t>‹Nr.›</a:t>
            </a:fld>
            <a:endParaRPr lang="de-DE">
              <a:solidFill>
                <a:srgbClr val="000000"/>
              </a:solidFill>
            </a:endParaRPr>
          </a:p>
        </p:txBody>
      </p:sp>
    </p:spTree>
    <p:extLst>
      <p:ext uri="{BB962C8B-B14F-4D97-AF65-F5344CB8AC3E}">
        <p14:creationId xmlns:p14="http://schemas.microsoft.com/office/powerpoint/2010/main" val="9908135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de-DE">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r>
              <a:rPr lang="de-DE" smtClean="0">
                <a:solidFill>
                  <a:srgbClr val="000000"/>
                </a:solidFill>
              </a:rPr>
              <a:t>E. Nyberg / WS Schmerz 30.11.2019</a:t>
            </a:r>
            <a:endParaRPr lang="de-DE">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EB1E0B7C-D449-4167-9BF4-2110710CD0C3}" type="slidenum">
              <a:rPr lang="de-DE">
                <a:solidFill>
                  <a:srgbClr val="000000"/>
                </a:solidFill>
              </a:rPr>
              <a:pPr>
                <a:defRPr/>
              </a:pPr>
              <a:t>‹Nr.›</a:t>
            </a:fld>
            <a:endParaRPr lang="de-DE">
              <a:solidFill>
                <a:srgbClr val="000000"/>
              </a:solidFill>
            </a:endParaRPr>
          </a:p>
        </p:txBody>
      </p:sp>
    </p:spTree>
    <p:extLst>
      <p:ext uri="{BB962C8B-B14F-4D97-AF65-F5344CB8AC3E}">
        <p14:creationId xmlns:p14="http://schemas.microsoft.com/office/powerpoint/2010/main" val="5117480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Rectangle 4"/>
          <p:cNvSpPr>
            <a:spLocks noGrp="1" noChangeArrowheads="1"/>
          </p:cNvSpPr>
          <p:nvPr>
            <p:ph type="dt" sz="half" idx="10"/>
          </p:nvPr>
        </p:nvSpPr>
        <p:spPr>
          <a:ln/>
        </p:spPr>
        <p:txBody>
          <a:bodyPr/>
          <a:lstStyle>
            <a:lvl1pPr>
              <a:defRPr/>
            </a:lvl1pPr>
          </a:lstStyle>
          <a:p>
            <a:pPr>
              <a:defRPr/>
            </a:pPr>
            <a:endParaRPr lang="de-DE">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de-DE" smtClean="0">
                <a:solidFill>
                  <a:srgbClr val="000000"/>
                </a:solidFill>
              </a:rPr>
              <a:t>E. Nyberg / WS Schmerz 30.11.2019</a:t>
            </a:r>
            <a:endParaRPr lang="de-DE">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62D1DCE-30B3-49BB-895B-724AB9CE2811}" type="slidenum">
              <a:rPr lang="de-DE">
                <a:solidFill>
                  <a:srgbClr val="000000"/>
                </a:solidFill>
              </a:rPr>
              <a:pPr>
                <a:defRPr/>
              </a:pPr>
              <a:t>‹Nr.›</a:t>
            </a:fld>
            <a:endParaRPr lang="de-DE">
              <a:solidFill>
                <a:srgbClr val="000000"/>
              </a:solidFill>
            </a:endParaRPr>
          </a:p>
        </p:txBody>
      </p:sp>
    </p:spTree>
    <p:extLst>
      <p:ext uri="{BB962C8B-B14F-4D97-AF65-F5344CB8AC3E}">
        <p14:creationId xmlns:p14="http://schemas.microsoft.com/office/powerpoint/2010/main" val="188366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smtClean="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Rectangle 4"/>
          <p:cNvSpPr>
            <a:spLocks noGrp="1" noChangeArrowheads="1"/>
          </p:cNvSpPr>
          <p:nvPr>
            <p:ph type="dt" sz="half" idx="10"/>
          </p:nvPr>
        </p:nvSpPr>
        <p:spPr>
          <a:ln/>
        </p:spPr>
        <p:txBody>
          <a:bodyPr/>
          <a:lstStyle>
            <a:lvl1pPr>
              <a:defRPr/>
            </a:lvl1pPr>
          </a:lstStyle>
          <a:p>
            <a:pPr>
              <a:defRPr/>
            </a:pPr>
            <a:endParaRPr lang="de-DE">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de-DE" smtClean="0">
                <a:solidFill>
                  <a:srgbClr val="000000"/>
                </a:solidFill>
              </a:rPr>
              <a:t>E. Nyberg / WS Schmerz 30.11.2019</a:t>
            </a:r>
            <a:endParaRPr lang="de-DE">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A5652D0-B082-48C3-B5AA-BCD0971C8A02}" type="slidenum">
              <a:rPr lang="de-DE">
                <a:solidFill>
                  <a:srgbClr val="000000"/>
                </a:solidFill>
              </a:rPr>
              <a:pPr>
                <a:defRPr/>
              </a:pPr>
              <a:t>‹Nr.›</a:t>
            </a:fld>
            <a:endParaRPr lang="de-DE">
              <a:solidFill>
                <a:srgbClr val="000000"/>
              </a:solidFill>
            </a:endParaRPr>
          </a:p>
        </p:txBody>
      </p:sp>
    </p:spTree>
    <p:extLst>
      <p:ext uri="{BB962C8B-B14F-4D97-AF65-F5344CB8AC3E}">
        <p14:creationId xmlns:p14="http://schemas.microsoft.com/office/powerpoint/2010/main" val="4834797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theme" Target="../theme/theme2.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de-DE" altLang="de-DE" smtClean="0"/>
              <a:t>Klicken Sie, um das Titelformat zu bearbeiten</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e-DE" altLang="de-DE" smtClean="0"/>
              <a:t>Klicken Sie, um die Formate des Vorlagentextes zu bearbeiten</a:t>
            </a:r>
          </a:p>
          <a:p>
            <a:pPr lvl="1"/>
            <a:r>
              <a:rPr lang="de-DE" altLang="de-DE" smtClean="0"/>
              <a:t>Zweite Ebene</a:t>
            </a:r>
          </a:p>
          <a:p>
            <a:pPr lvl="2"/>
            <a:r>
              <a:rPr lang="de-DE" altLang="de-DE" smtClean="0"/>
              <a:t>Dritte Ebene</a:t>
            </a:r>
          </a:p>
          <a:p>
            <a:pPr lvl="3"/>
            <a:r>
              <a:rPr lang="de-DE" altLang="de-DE" smtClean="0"/>
              <a:t>Vierte Ebene</a:t>
            </a:r>
          </a:p>
          <a:p>
            <a:pPr lvl="4"/>
            <a:r>
              <a:rPr lang="de-DE" altLang="de-DE" smtClean="0"/>
              <a:t>Fünfte Ebene</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eaLnBrk="0" fontAlgn="base" hangingPunct="0">
              <a:spcBef>
                <a:spcPct val="0"/>
              </a:spcBef>
              <a:spcAft>
                <a:spcPct val="0"/>
              </a:spcAft>
              <a:defRPr/>
            </a:pPr>
            <a:endParaRPr lang="de-DE">
              <a:solidFill>
                <a:srgbClr val="000000"/>
              </a:solidFill>
              <a:latin typeface="Times New Roman" pitchFamily="18" charset="0"/>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defRPr>
            </a:lvl1pPr>
          </a:lstStyle>
          <a:p>
            <a:pPr eaLnBrk="0" fontAlgn="base" hangingPunct="0">
              <a:spcBef>
                <a:spcPct val="0"/>
              </a:spcBef>
              <a:spcAft>
                <a:spcPct val="0"/>
              </a:spcAft>
              <a:defRPr/>
            </a:pPr>
            <a:r>
              <a:rPr lang="de-DE" smtClean="0">
                <a:solidFill>
                  <a:srgbClr val="000000"/>
                </a:solidFill>
              </a:rPr>
              <a:t>E. Nyberg / WS Schmerz 30.11.2019</a:t>
            </a:r>
            <a:endParaRPr lang="de-DE">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eaLnBrk="0" fontAlgn="base" hangingPunct="0">
              <a:spcBef>
                <a:spcPct val="0"/>
              </a:spcBef>
              <a:spcAft>
                <a:spcPct val="0"/>
              </a:spcAft>
              <a:defRPr/>
            </a:pPr>
            <a:fld id="{BFFFB64A-96FA-41DE-9BD0-E37856B349C6}" type="slidenum">
              <a:rPr lang="de-DE">
                <a:solidFill>
                  <a:srgbClr val="000000"/>
                </a:solidFill>
                <a:latin typeface="Times New Roman" pitchFamily="18" charset="0"/>
              </a:rPr>
              <a:pPr eaLnBrk="0" fontAlgn="base" hangingPunct="0">
                <a:spcBef>
                  <a:spcPct val="0"/>
                </a:spcBef>
                <a:spcAft>
                  <a:spcPct val="0"/>
                </a:spcAft>
                <a:defRPr/>
              </a:pPr>
              <a:t>‹Nr.›</a:t>
            </a:fld>
            <a:endParaRPr lang="de-DE">
              <a:solidFill>
                <a:srgbClr val="000000"/>
              </a:solidFill>
              <a:latin typeface="Times New Roman" pitchFamily="18" charset="0"/>
            </a:endParaRPr>
          </a:p>
        </p:txBody>
      </p:sp>
    </p:spTree>
    <p:extLst>
      <p:ext uri="{BB962C8B-B14F-4D97-AF65-F5344CB8AC3E}">
        <p14:creationId xmlns:p14="http://schemas.microsoft.com/office/powerpoint/2010/main" val="38688760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27">
                                            <p:txEl>
                                              <p:pRg st="0" end="0"/>
                                            </p:txEl>
                                          </p:spTgt>
                                        </p:tgtEl>
                                        <p:attrNameLst>
                                          <p:attrName>style.visibility</p:attrName>
                                        </p:attrNameLst>
                                      </p:cBhvr>
                                      <p:to>
                                        <p:strVal val="visible"/>
                                      </p:to>
                                    </p:set>
                                    <p:animEffect transition="in" filter="fade">
                                      <p:cBhvr>
                                        <p:cTn id="7" dur="1000"/>
                                        <p:tgtEl>
                                          <p:spTgt spid="1027">
                                            <p:txEl>
                                              <p:pRg st="0" end="0"/>
                                            </p:txEl>
                                          </p:spTgt>
                                        </p:tgtEl>
                                      </p:cBhvr>
                                    </p:animEffect>
                                    <p:anim calcmode="lin" valueType="num">
                                      <p:cBhvr>
                                        <p:cTn id="8" dur="1000" fill="hold"/>
                                        <p:tgtEl>
                                          <p:spTgt spid="102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027">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027">
                                            <p:txEl>
                                              <p:pRg st="1" end="1"/>
                                            </p:txEl>
                                          </p:spTgt>
                                        </p:tgtEl>
                                        <p:attrNameLst>
                                          <p:attrName>style.visibility</p:attrName>
                                        </p:attrNameLst>
                                      </p:cBhvr>
                                      <p:to>
                                        <p:strVal val="visible"/>
                                      </p:to>
                                    </p:set>
                                    <p:animEffect transition="in" filter="fade">
                                      <p:cBhvr>
                                        <p:cTn id="12" dur="1000"/>
                                        <p:tgtEl>
                                          <p:spTgt spid="1027">
                                            <p:txEl>
                                              <p:pRg st="1" end="1"/>
                                            </p:txEl>
                                          </p:spTgt>
                                        </p:tgtEl>
                                      </p:cBhvr>
                                    </p:animEffect>
                                    <p:anim calcmode="lin" valueType="num">
                                      <p:cBhvr>
                                        <p:cTn id="13" dur="1000" fill="hold"/>
                                        <p:tgtEl>
                                          <p:spTgt spid="1027">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1027">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027">
                                            <p:txEl>
                                              <p:pRg st="2" end="2"/>
                                            </p:txEl>
                                          </p:spTgt>
                                        </p:tgtEl>
                                        <p:attrNameLst>
                                          <p:attrName>style.visibility</p:attrName>
                                        </p:attrNameLst>
                                      </p:cBhvr>
                                      <p:to>
                                        <p:strVal val="visible"/>
                                      </p:to>
                                    </p:set>
                                    <p:animEffect transition="in" filter="fade">
                                      <p:cBhvr>
                                        <p:cTn id="17" dur="1000"/>
                                        <p:tgtEl>
                                          <p:spTgt spid="1027">
                                            <p:txEl>
                                              <p:pRg st="2" end="2"/>
                                            </p:txEl>
                                          </p:spTgt>
                                        </p:tgtEl>
                                      </p:cBhvr>
                                    </p:animEffect>
                                    <p:anim calcmode="lin" valueType="num">
                                      <p:cBhvr>
                                        <p:cTn id="18" dur="1000" fill="hold"/>
                                        <p:tgtEl>
                                          <p:spTgt spid="1027">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1027">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027">
                                            <p:txEl>
                                              <p:pRg st="3" end="3"/>
                                            </p:txEl>
                                          </p:spTgt>
                                        </p:tgtEl>
                                        <p:attrNameLst>
                                          <p:attrName>style.visibility</p:attrName>
                                        </p:attrNameLst>
                                      </p:cBhvr>
                                      <p:to>
                                        <p:strVal val="visible"/>
                                      </p:to>
                                    </p:set>
                                    <p:animEffect transition="in" filter="fade">
                                      <p:cBhvr>
                                        <p:cTn id="22" dur="1000"/>
                                        <p:tgtEl>
                                          <p:spTgt spid="1027">
                                            <p:txEl>
                                              <p:pRg st="3" end="3"/>
                                            </p:txEl>
                                          </p:spTgt>
                                        </p:tgtEl>
                                      </p:cBhvr>
                                    </p:animEffect>
                                    <p:anim calcmode="lin" valueType="num">
                                      <p:cBhvr>
                                        <p:cTn id="23" dur="1000" fill="hold"/>
                                        <p:tgtEl>
                                          <p:spTgt spid="1027">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1027">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027">
                                            <p:txEl>
                                              <p:pRg st="4" end="4"/>
                                            </p:txEl>
                                          </p:spTgt>
                                        </p:tgtEl>
                                        <p:attrNameLst>
                                          <p:attrName>style.visibility</p:attrName>
                                        </p:attrNameLst>
                                      </p:cBhvr>
                                      <p:to>
                                        <p:strVal val="visible"/>
                                      </p:to>
                                    </p:set>
                                    <p:animEffect transition="in" filter="fade">
                                      <p:cBhvr>
                                        <p:cTn id="27" dur="1000"/>
                                        <p:tgtEl>
                                          <p:spTgt spid="1027">
                                            <p:txEl>
                                              <p:pRg st="4" end="4"/>
                                            </p:txEl>
                                          </p:spTgt>
                                        </p:tgtEl>
                                      </p:cBhvr>
                                    </p:animEffect>
                                    <p:anim calcmode="lin" valueType="num">
                                      <p:cBhvr>
                                        <p:cTn id="28" dur="1000" fill="hold"/>
                                        <p:tgtEl>
                                          <p:spTgt spid="1027">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1027">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7" grpId="0" build="p">
        <p:tmplLst>
          <p:tmpl lvl="1">
            <p:tnLst>
              <p:par>
                <p:cTn presetID="42" presetClass="entr" presetSubtype="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fade">
                      <p:cBhvr>
                        <p:cTn dur="1000"/>
                        <p:tgtEl>
                          <p:spTgt spid="1027"/>
                        </p:tgtEl>
                      </p:cBhvr>
                    </p:animEffect>
                    <p:anim calcmode="lin" valueType="num">
                      <p:cBhvr>
                        <p:cTn dur="1000" fill="hold"/>
                        <p:tgtEl>
                          <p:spTgt spid="1027"/>
                        </p:tgtEl>
                        <p:attrNameLst>
                          <p:attrName>ppt_x</p:attrName>
                        </p:attrNameLst>
                      </p:cBhvr>
                      <p:tavLst>
                        <p:tav tm="0">
                          <p:val>
                            <p:strVal val="#ppt_x"/>
                          </p:val>
                        </p:tav>
                        <p:tav tm="100000">
                          <p:val>
                            <p:strVal val="#ppt_x"/>
                          </p:val>
                        </p:tav>
                      </p:tavLst>
                    </p:anim>
                    <p:anim calcmode="lin" valueType="num">
                      <p:cBhvr>
                        <p:cTn dur="1000" fill="hold"/>
                        <p:tgtEl>
                          <p:spTgt spid="1027"/>
                        </p:tgtEl>
                        <p:attrNameLst>
                          <p:attrName>ppt_y</p:attrName>
                        </p:attrNameLst>
                      </p:cBhvr>
                      <p:tavLst>
                        <p:tav tm="0">
                          <p:val>
                            <p:strVal val="#ppt_y+.1"/>
                          </p:val>
                        </p:tav>
                        <p:tav tm="100000">
                          <p:val>
                            <p:strVal val="#ppt_y"/>
                          </p:val>
                        </p:tav>
                      </p:tavLst>
                    </p:anim>
                  </p:childTnLst>
                </p:cTn>
              </p:par>
            </p:tnLst>
          </p:tmpl>
          <p:tmpl lvl="2">
            <p:tnLst>
              <p:par>
                <p:cTn presetID="42" presetClass="entr" presetSubtype="0"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fade">
                      <p:cBhvr>
                        <p:cTn dur="1000"/>
                        <p:tgtEl>
                          <p:spTgt spid="1027"/>
                        </p:tgtEl>
                      </p:cBhvr>
                    </p:animEffect>
                    <p:anim calcmode="lin" valueType="num">
                      <p:cBhvr>
                        <p:cTn dur="1000" fill="hold"/>
                        <p:tgtEl>
                          <p:spTgt spid="1027"/>
                        </p:tgtEl>
                        <p:attrNameLst>
                          <p:attrName>ppt_x</p:attrName>
                        </p:attrNameLst>
                      </p:cBhvr>
                      <p:tavLst>
                        <p:tav tm="0">
                          <p:val>
                            <p:strVal val="#ppt_x"/>
                          </p:val>
                        </p:tav>
                        <p:tav tm="100000">
                          <p:val>
                            <p:strVal val="#ppt_x"/>
                          </p:val>
                        </p:tav>
                      </p:tavLst>
                    </p:anim>
                    <p:anim calcmode="lin" valueType="num">
                      <p:cBhvr>
                        <p:cTn dur="1000" fill="hold"/>
                        <p:tgtEl>
                          <p:spTgt spid="1027"/>
                        </p:tgtEl>
                        <p:attrNameLst>
                          <p:attrName>ppt_y</p:attrName>
                        </p:attrNameLst>
                      </p:cBhvr>
                      <p:tavLst>
                        <p:tav tm="0">
                          <p:val>
                            <p:strVal val="#ppt_y+.1"/>
                          </p:val>
                        </p:tav>
                        <p:tav tm="100000">
                          <p:val>
                            <p:strVal val="#ppt_y"/>
                          </p:val>
                        </p:tav>
                      </p:tavLst>
                    </p:anim>
                  </p:childTnLst>
                </p:cTn>
              </p:par>
            </p:tnLst>
          </p:tmpl>
          <p:tmpl lvl="3">
            <p:tnLst>
              <p:par>
                <p:cTn presetID="42" presetClass="entr" presetSubtype="0"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fade">
                      <p:cBhvr>
                        <p:cTn dur="1000"/>
                        <p:tgtEl>
                          <p:spTgt spid="1027"/>
                        </p:tgtEl>
                      </p:cBhvr>
                    </p:animEffect>
                    <p:anim calcmode="lin" valueType="num">
                      <p:cBhvr>
                        <p:cTn dur="1000" fill="hold"/>
                        <p:tgtEl>
                          <p:spTgt spid="1027"/>
                        </p:tgtEl>
                        <p:attrNameLst>
                          <p:attrName>ppt_x</p:attrName>
                        </p:attrNameLst>
                      </p:cBhvr>
                      <p:tavLst>
                        <p:tav tm="0">
                          <p:val>
                            <p:strVal val="#ppt_x"/>
                          </p:val>
                        </p:tav>
                        <p:tav tm="100000">
                          <p:val>
                            <p:strVal val="#ppt_x"/>
                          </p:val>
                        </p:tav>
                      </p:tavLst>
                    </p:anim>
                    <p:anim calcmode="lin" valueType="num">
                      <p:cBhvr>
                        <p:cTn dur="1000" fill="hold"/>
                        <p:tgtEl>
                          <p:spTgt spid="1027"/>
                        </p:tgtEl>
                        <p:attrNameLst>
                          <p:attrName>ppt_y</p:attrName>
                        </p:attrNameLst>
                      </p:cBhvr>
                      <p:tavLst>
                        <p:tav tm="0">
                          <p:val>
                            <p:strVal val="#ppt_y+.1"/>
                          </p:val>
                        </p:tav>
                        <p:tav tm="100000">
                          <p:val>
                            <p:strVal val="#ppt_y"/>
                          </p:val>
                        </p:tav>
                      </p:tavLst>
                    </p:anim>
                  </p:childTnLst>
                </p:cTn>
              </p:par>
            </p:tnLst>
          </p:tmpl>
          <p:tmpl lvl="4">
            <p:tnLst>
              <p:par>
                <p:cTn presetID="42" presetClass="entr" presetSubtype="0"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fade">
                      <p:cBhvr>
                        <p:cTn dur="1000"/>
                        <p:tgtEl>
                          <p:spTgt spid="1027"/>
                        </p:tgtEl>
                      </p:cBhvr>
                    </p:animEffect>
                    <p:anim calcmode="lin" valueType="num">
                      <p:cBhvr>
                        <p:cTn dur="1000" fill="hold"/>
                        <p:tgtEl>
                          <p:spTgt spid="1027"/>
                        </p:tgtEl>
                        <p:attrNameLst>
                          <p:attrName>ppt_x</p:attrName>
                        </p:attrNameLst>
                      </p:cBhvr>
                      <p:tavLst>
                        <p:tav tm="0">
                          <p:val>
                            <p:strVal val="#ppt_x"/>
                          </p:val>
                        </p:tav>
                        <p:tav tm="100000">
                          <p:val>
                            <p:strVal val="#ppt_x"/>
                          </p:val>
                        </p:tav>
                      </p:tavLst>
                    </p:anim>
                    <p:anim calcmode="lin" valueType="num">
                      <p:cBhvr>
                        <p:cTn dur="1000" fill="hold"/>
                        <p:tgtEl>
                          <p:spTgt spid="1027"/>
                        </p:tgtEl>
                        <p:attrNameLst>
                          <p:attrName>ppt_y</p:attrName>
                        </p:attrNameLst>
                      </p:cBhvr>
                      <p:tavLst>
                        <p:tav tm="0">
                          <p:val>
                            <p:strVal val="#ppt_y+.1"/>
                          </p:val>
                        </p:tav>
                        <p:tav tm="100000">
                          <p:val>
                            <p:strVal val="#ppt_y"/>
                          </p:val>
                        </p:tav>
                      </p:tavLst>
                    </p:anim>
                  </p:childTnLst>
                </p:cTn>
              </p:par>
            </p:tnLst>
          </p:tmpl>
          <p:tmpl lvl="5">
            <p:tnLst>
              <p:par>
                <p:cTn presetID="42" presetClass="entr" presetSubtype="0"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fade">
                      <p:cBhvr>
                        <p:cTn dur="1000"/>
                        <p:tgtEl>
                          <p:spTgt spid="1027"/>
                        </p:tgtEl>
                      </p:cBhvr>
                    </p:animEffect>
                    <p:anim calcmode="lin" valueType="num">
                      <p:cBhvr>
                        <p:cTn dur="1000" fill="hold"/>
                        <p:tgtEl>
                          <p:spTgt spid="1027"/>
                        </p:tgtEl>
                        <p:attrNameLst>
                          <p:attrName>ppt_x</p:attrName>
                        </p:attrNameLst>
                      </p:cBhvr>
                      <p:tavLst>
                        <p:tav tm="0">
                          <p:val>
                            <p:strVal val="#ppt_x"/>
                          </p:val>
                        </p:tav>
                        <p:tav tm="100000">
                          <p:val>
                            <p:strVal val="#ppt_x"/>
                          </p:val>
                        </p:tav>
                      </p:tavLst>
                    </p:anim>
                    <p:anim calcmode="lin" valueType="num">
                      <p:cBhvr>
                        <p:cTn dur="1000" fill="hold"/>
                        <p:tgtEl>
                          <p:spTgt spid="1027"/>
                        </p:tgtEl>
                        <p:attrNameLst>
                          <p:attrName>ppt_y</p:attrName>
                        </p:attrNameLst>
                      </p:cBhvr>
                      <p:tavLst>
                        <p:tav tm="0">
                          <p:val>
                            <p:strVal val="#ppt_y+.1"/>
                          </p:val>
                        </p:tav>
                        <p:tav tm="100000">
                          <p:val>
                            <p:strVal val="#ppt_y"/>
                          </p:val>
                        </p:tav>
                      </p:tavLst>
                    </p:anim>
                  </p:childTnLst>
                </p:cTn>
              </p:par>
            </p:tnLst>
          </p:tmpl>
        </p:tmplLst>
      </p:bldP>
    </p:bldLst>
  </p:timing>
  <p:hf sldNum="0" hdr="0" dt="0"/>
  <p:txStyles>
    <p:titleStyle>
      <a:lvl1pPr algn="ctr" rtl="0" eaLnBrk="0" fontAlgn="base" hangingPunct="0">
        <a:spcBef>
          <a:spcPct val="0"/>
        </a:spcBef>
        <a:spcAft>
          <a:spcPct val="0"/>
        </a:spcAft>
        <a:defRPr sz="3600" b="1">
          <a:solidFill>
            <a:srgbClr val="FF0000"/>
          </a:solidFill>
          <a:latin typeface="+mj-lt"/>
          <a:ea typeface="+mj-ea"/>
          <a:cs typeface="+mj-cs"/>
        </a:defRPr>
      </a:lvl1pPr>
      <a:lvl2pPr algn="ctr" rtl="0" eaLnBrk="0" fontAlgn="base" hangingPunct="0">
        <a:spcBef>
          <a:spcPct val="0"/>
        </a:spcBef>
        <a:spcAft>
          <a:spcPct val="0"/>
        </a:spcAft>
        <a:defRPr sz="3600" b="1">
          <a:solidFill>
            <a:srgbClr val="FF0000"/>
          </a:solidFill>
          <a:latin typeface="Comic Sans MS" pitchFamily="66" charset="0"/>
        </a:defRPr>
      </a:lvl2pPr>
      <a:lvl3pPr algn="ctr" rtl="0" eaLnBrk="0" fontAlgn="base" hangingPunct="0">
        <a:spcBef>
          <a:spcPct val="0"/>
        </a:spcBef>
        <a:spcAft>
          <a:spcPct val="0"/>
        </a:spcAft>
        <a:defRPr sz="3600" b="1">
          <a:solidFill>
            <a:srgbClr val="FF0000"/>
          </a:solidFill>
          <a:latin typeface="Comic Sans MS" pitchFamily="66" charset="0"/>
        </a:defRPr>
      </a:lvl3pPr>
      <a:lvl4pPr algn="ctr" rtl="0" eaLnBrk="0" fontAlgn="base" hangingPunct="0">
        <a:spcBef>
          <a:spcPct val="0"/>
        </a:spcBef>
        <a:spcAft>
          <a:spcPct val="0"/>
        </a:spcAft>
        <a:defRPr sz="3600" b="1">
          <a:solidFill>
            <a:srgbClr val="FF0000"/>
          </a:solidFill>
          <a:latin typeface="Comic Sans MS" pitchFamily="66" charset="0"/>
        </a:defRPr>
      </a:lvl4pPr>
      <a:lvl5pPr algn="ctr" rtl="0" eaLnBrk="0" fontAlgn="base" hangingPunct="0">
        <a:spcBef>
          <a:spcPct val="0"/>
        </a:spcBef>
        <a:spcAft>
          <a:spcPct val="0"/>
        </a:spcAft>
        <a:defRPr sz="3600" b="1">
          <a:solidFill>
            <a:srgbClr val="FF0000"/>
          </a:solidFill>
          <a:latin typeface="Comic Sans MS" pitchFamily="66" charset="0"/>
        </a:defRPr>
      </a:lvl5pPr>
      <a:lvl6pPr marL="457200" algn="ctr" rtl="0" eaLnBrk="0" fontAlgn="base" hangingPunct="0">
        <a:spcBef>
          <a:spcPct val="0"/>
        </a:spcBef>
        <a:spcAft>
          <a:spcPct val="0"/>
        </a:spcAft>
        <a:defRPr sz="3600" b="1">
          <a:solidFill>
            <a:srgbClr val="FF0000"/>
          </a:solidFill>
          <a:latin typeface="Comic Sans MS" pitchFamily="66" charset="0"/>
        </a:defRPr>
      </a:lvl6pPr>
      <a:lvl7pPr marL="914400" algn="ctr" rtl="0" eaLnBrk="0" fontAlgn="base" hangingPunct="0">
        <a:spcBef>
          <a:spcPct val="0"/>
        </a:spcBef>
        <a:spcAft>
          <a:spcPct val="0"/>
        </a:spcAft>
        <a:defRPr sz="3600" b="1">
          <a:solidFill>
            <a:srgbClr val="FF0000"/>
          </a:solidFill>
          <a:latin typeface="Comic Sans MS" pitchFamily="66" charset="0"/>
        </a:defRPr>
      </a:lvl7pPr>
      <a:lvl8pPr marL="1371600" algn="ctr" rtl="0" eaLnBrk="0" fontAlgn="base" hangingPunct="0">
        <a:spcBef>
          <a:spcPct val="0"/>
        </a:spcBef>
        <a:spcAft>
          <a:spcPct val="0"/>
        </a:spcAft>
        <a:defRPr sz="3600" b="1">
          <a:solidFill>
            <a:srgbClr val="FF0000"/>
          </a:solidFill>
          <a:latin typeface="Comic Sans MS" pitchFamily="66" charset="0"/>
        </a:defRPr>
      </a:lvl8pPr>
      <a:lvl9pPr marL="1828800" algn="ctr" rtl="0" eaLnBrk="0" fontAlgn="base" hangingPunct="0">
        <a:spcBef>
          <a:spcPct val="0"/>
        </a:spcBef>
        <a:spcAft>
          <a:spcPct val="0"/>
        </a:spcAft>
        <a:defRPr sz="3600" b="1">
          <a:solidFill>
            <a:srgbClr val="FF0000"/>
          </a:solidFill>
          <a:latin typeface="Comic Sans MS" pitchFamily="66" charset="0"/>
        </a:defRPr>
      </a:lvl9pPr>
    </p:titleStyle>
    <p:bodyStyle>
      <a:lvl1pPr marL="342900" indent="-342900" algn="l" rtl="0" eaLnBrk="0" fontAlgn="base" hangingPunct="0">
        <a:spcBef>
          <a:spcPct val="20000"/>
        </a:spcBef>
        <a:spcAft>
          <a:spcPct val="0"/>
        </a:spcAft>
        <a:buClr>
          <a:schemeClr val="accent2"/>
        </a:buClr>
        <a:buFont typeface="Wingdings 2" pitchFamily="18" charset="2"/>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Font typeface="Wingdings 2" pitchFamily="18" charset="2"/>
        <a:buChar char="¢"/>
        <a:defRPr sz="2800">
          <a:solidFill>
            <a:schemeClr val="tx1"/>
          </a:solidFill>
          <a:latin typeface="+mn-lt"/>
        </a:defRPr>
      </a:lvl2pPr>
      <a:lvl3pPr marL="1143000" indent="-228600" algn="l" rtl="0" eaLnBrk="0" fontAlgn="base" hangingPunct="0">
        <a:spcBef>
          <a:spcPct val="20000"/>
        </a:spcBef>
        <a:spcAft>
          <a:spcPct val="0"/>
        </a:spcAft>
        <a:buClr>
          <a:schemeClr val="accent2"/>
        </a:buClr>
        <a:buFont typeface="Wingdings 2" pitchFamily="18" charset="2"/>
        <a:buChar char="¢"/>
        <a:defRPr sz="2400">
          <a:solidFill>
            <a:schemeClr val="tx1"/>
          </a:solidFill>
          <a:latin typeface="+mn-lt"/>
        </a:defRPr>
      </a:lvl3pPr>
      <a:lvl4pPr marL="1600200" indent="-228600" algn="l" rtl="0" eaLnBrk="0" fontAlgn="base" hangingPunct="0">
        <a:spcBef>
          <a:spcPct val="20000"/>
        </a:spcBef>
        <a:spcAft>
          <a:spcPct val="0"/>
        </a:spcAft>
        <a:buClr>
          <a:schemeClr val="accent2"/>
        </a:buClr>
        <a:buFont typeface="Wingdings 2" pitchFamily="18" charset="2"/>
        <a:buChar char="¢"/>
        <a:defRPr sz="2000">
          <a:solidFill>
            <a:schemeClr val="tx1"/>
          </a:solidFill>
          <a:latin typeface="+mn-lt"/>
        </a:defRPr>
      </a:lvl4pPr>
      <a:lvl5pPr marL="2057400" indent="-228600" algn="l" rtl="0" eaLnBrk="0" fontAlgn="base" hangingPunct="0">
        <a:spcBef>
          <a:spcPct val="20000"/>
        </a:spcBef>
        <a:spcAft>
          <a:spcPct val="0"/>
        </a:spcAft>
        <a:buClr>
          <a:schemeClr val="accent2"/>
        </a:buClr>
        <a:buFont typeface="Wingdings 2" pitchFamily="18" charset="2"/>
        <a:buChar char="¢"/>
        <a:defRPr sz="2000">
          <a:solidFill>
            <a:schemeClr val="tx1"/>
          </a:solidFill>
          <a:latin typeface="+mn-lt"/>
        </a:defRPr>
      </a:lvl5pPr>
      <a:lvl6pPr marL="2514600" indent="-228600" algn="l" rtl="0" eaLnBrk="0" fontAlgn="base" hangingPunct="0">
        <a:spcBef>
          <a:spcPct val="20000"/>
        </a:spcBef>
        <a:spcAft>
          <a:spcPct val="0"/>
        </a:spcAft>
        <a:buClr>
          <a:schemeClr val="accent2"/>
        </a:buClr>
        <a:buFont typeface="Wingdings 2" pitchFamily="18" charset="2"/>
        <a:buChar char="¢"/>
        <a:defRPr sz="2000">
          <a:solidFill>
            <a:schemeClr val="tx1"/>
          </a:solidFill>
          <a:latin typeface="+mn-lt"/>
        </a:defRPr>
      </a:lvl6pPr>
      <a:lvl7pPr marL="2971800" indent="-228600" algn="l" rtl="0" eaLnBrk="0" fontAlgn="base" hangingPunct="0">
        <a:spcBef>
          <a:spcPct val="20000"/>
        </a:spcBef>
        <a:spcAft>
          <a:spcPct val="0"/>
        </a:spcAft>
        <a:buClr>
          <a:schemeClr val="accent2"/>
        </a:buClr>
        <a:buFont typeface="Wingdings 2" pitchFamily="18" charset="2"/>
        <a:buChar char="¢"/>
        <a:defRPr sz="2000">
          <a:solidFill>
            <a:schemeClr val="tx1"/>
          </a:solidFill>
          <a:latin typeface="+mn-lt"/>
        </a:defRPr>
      </a:lvl7pPr>
      <a:lvl8pPr marL="3429000" indent="-228600" algn="l" rtl="0" eaLnBrk="0" fontAlgn="base" hangingPunct="0">
        <a:spcBef>
          <a:spcPct val="20000"/>
        </a:spcBef>
        <a:spcAft>
          <a:spcPct val="0"/>
        </a:spcAft>
        <a:buClr>
          <a:schemeClr val="accent2"/>
        </a:buClr>
        <a:buFont typeface="Wingdings 2" pitchFamily="18" charset="2"/>
        <a:buChar char="¢"/>
        <a:defRPr sz="2000">
          <a:solidFill>
            <a:schemeClr val="tx1"/>
          </a:solidFill>
          <a:latin typeface="+mn-lt"/>
        </a:defRPr>
      </a:lvl8pPr>
      <a:lvl9pPr marL="3886200" indent="-228600" algn="l" rtl="0" eaLnBrk="0" fontAlgn="base" hangingPunct="0">
        <a:spcBef>
          <a:spcPct val="20000"/>
        </a:spcBef>
        <a:spcAft>
          <a:spcPct val="0"/>
        </a:spcAft>
        <a:buClr>
          <a:schemeClr val="accent2"/>
        </a:buClr>
        <a:buFont typeface="Wingdings 2" pitchFamily="18" charset="2"/>
        <a:buChar char="¢"/>
        <a:defRPr sz="20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de-DE" altLang="de-DE" smtClean="0"/>
              <a:t>Klicken Sie, um das Titelformat zu bearbeiten</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e-DE" altLang="de-DE" smtClean="0"/>
              <a:t>Klicken Sie, um die Formate des Vorlagentextes zu bearbeiten</a:t>
            </a:r>
          </a:p>
          <a:p>
            <a:pPr lvl="1"/>
            <a:r>
              <a:rPr lang="de-DE" altLang="de-DE" smtClean="0"/>
              <a:t>Zweite Ebene</a:t>
            </a:r>
          </a:p>
          <a:p>
            <a:pPr lvl="2"/>
            <a:r>
              <a:rPr lang="de-DE" altLang="de-DE" smtClean="0"/>
              <a:t>Dritte Ebene</a:t>
            </a:r>
          </a:p>
          <a:p>
            <a:pPr lvl="3"/>
            <a:r>
              <a:rPr lang="de-DE" altLang="de-DE" smtClean="0"/>
              <a:t>Vierte Ebene</a:t>
            </a:r>
          </a:p>
          <a:p>
            <a:pPr lvl="4"/>
            <a:r>
              <a:rPr lang="de-DE" altLang="de-DE" smtClean="0"/>
              <a:t>Fünfte Ebene</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eaLnBrk="0" fontAlgn="base" hangingPunct="0">
              <a:spcBef>
                <a:spcPct val="0"/>
              </a:spcBef>
              <a:spcAft>
                <a:spcPct val="0"/>
              </a:spcAft>
              <a:defRPr/>
            </a:pPr>
            <a:endParaRPr lang="de-DE">
              <a:solidFill>
                <a:srgbClr val="000000"/>
              </a:solidFill>
              <a:latin typeface="Times New Roman" pitchFamily="18" charset="0"/>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defRPr>
            </a:lvl1pPr>
          </a:lstStyle>
          <a:p>
            <a:pPr eaLnBrk="0" fontAlgn="base" hangingPunct="0">
              <a:spcBef>
                <a:spcPct val="0"/>
              </a:spcBef>
              <a:spcAft>
                <a:spcPct val="0"/>
              </a:spcAft>
              <a:defRPr/>
            </a:pPr>
            <a:r>
              <a:rPr lang="de-DE" smtClean="0">
                <a:solidFill>
                  <a:srgbClr val="000000"/>
                </a:solidFill>
              </a:rPr>
              <a:t>E. Nyberg / WS Schmerz 30.11.2019</a:t>
            </a:r>
            <a:endParaRPr lang="de-DE">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eaLnBrk="0" fontAlgn="base" hangingPunct="0">
              <a:spcBef>
                <a:spcPct val="0"/>
              </a:spcBef>
              <a:spcAft>
                <a:spcPct val="0"/>
              </a:spcAft>
              <a:defRPr/>
            </a:pPr>
            <a:fld id="{BFFFB64A-96FA-41DE-9BD0-E37856B349C6}" type="slidenum">
              <a:rPr lang="de-DE">
                <a:solidFill>
                  <a:srgbClr val="000000"/>
                </a:solidFill>
                <a:latin typeface="Times New Roman" pitchFamily="18" charset="0"/>
              </a:rPr>
              <a:pPr eaLnBrk="0" fontAlgn="base" hangingPunct="0">
                <a:spcBef>
                  <a:spcPct val="0"/>
                </a:spcBef>
                <a:spcAft>
                  <a:spcPct val="0"/>
                </a:spcAft>
                <a:defRPr/>
              </a:pPr>
              <a:t>‹Nr.›</a:t>
            </a:fld>
            <a:endParaRPr lang="de-DE">
              <a:solidFill>
                <a:srgbClr val="000000"/>
              </a:solidFill>
              <a:latin typeface="Times New Roman" pitchFamily="18" charset="0"/>
            </a:endParaRPr>
          </a:p>
        </p:txBody>
      </p:sp>
    </p:spTree>
    <p:extLst>
      <p:ext uri="{BB962C8B-B14F-4D97-AF65-F5344CB8AC3E}">
        <p14:creationId xmlns:p14="http://schemas.microsoft.com/office/powerpoint/2010/main" val="3710822612"/>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 id="2147483689" r:id="rId14"/>
  </p:sldLayoutIdLs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27">
                                            <p:txEl>
                                              <p:pRg st="0" end="0"/>
                                            </p:txEl>
                                          </p:spTgt>
                                        </p:tgtEl>
                                        <p:attrNameLst>
                                          <p:attrName>style.visibility</p:attrName>
                                        </p:attrNameLst>
                                      </p:cBhvr>
                                      <p:to>
                                        <p:strVal val="visible"/>
                                      </p:to>
                                    </p:set>
                                    <p:animEffect transition="in" filter="fade">
                                      <p:cBhvr>
                                        <p:cTn id="7" dur="1000"/>
                                        <p:tgtEl>
                                          <p:spTgt spid="1027">
                                            <p:txEl>
                                              <p:pRg st="0" end="0"/>
                                            </p:txEl>
                                          </p:spTgt>
                                        </p:tgtEl>
                                      </p:cBhvr>
                                    </p:animEffect>
                                    <p:anim calcmode="lin" valueType="num">
                                      <p:cBhvr>
                                        <p:cTn id="8" dur="1000" fill="hold"/>
                                        <p:tgtEl>
                                          <p:spTgt spid="102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027">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027">
                                            <p:txEl>
                                              <p:pRg st="1" end="1"/>
                                            </p:txEl>
                                          </p:spTgt>
                                        </p:tgtEl>
                                        <p:attrNameLst>
                                          <p:attrName>style.visibility</p:attrName>
                                        </p:attrNameLst>
                                      </p:cBhvr>
                                      <p:to>
                                        <p:strVal val="visible"/>
                                      </p:to>
                                    </p:set>
                                    <p:animEffect transition="in" filter="fade">
                                      <p:cBhvr>
                                        <p:cTn id="12" dur="1000"/>
                                        <p:tgtEl>
                                          <p:spTgt spid="1027">
                                            <p:txEl>
                                              <p:pRg st="1" end="1"/>
                                            </p:txEl>
                                          </p:spTgt>
                                        </p:tgtEl>
                                      </p:cBhvr>
                                    </p:animEffect>
                                    <p:anim calcmode="lin" valueType="num">
                                      <p:cBhvr>
                                        <p:cTn id="13" dur="1000" fill="hold"/>
                                        <p:tgtEl>
                                          <p:spTgt spid="1027">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1027">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027">
                                            <p:txEl>
                                              <p:pRg st="2" end="2"/>
                                            </p:txEl>
                                          </p:spTgt>
                                        </p:tgtEl>
                                        <p:attrNameLst>
                                          <p:attrName>style.visibility</p:attrName>
                                        </p:attrNameLst>
                                      </p:cBhvr>
                                      <p:to>
                                        <p:strVal val="visible"/>
                                      </p:to>
                                    </p:set>
                                    <p:animEffect transition="in" filter="fade">
                                      <p:cBhvr>
                                        <p:cTn id="17" dur="1000"/>
                                        <p:tgtEl>
                                          <p:spTgt spid="1027">
                                            <p:txEl>
                                              <p:pRg st="2" end="2"/>
                                            </p:txEl>
                                          </p:spTgt>
                                        </p:tgtEl>
                                      </p:cBhvr>
                                    </p:animEffect>
                                    <p:anim calcmode="lin" valueType="num">
                                      <p:cBhvr>
                                        <p:cTn id="18" dur="1000" fill="hold"/>
                                        <p:tgtEl>
                                          <p:spTgt spid="1027">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1027">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027">
                                            <p:txEl>
                                              <p:pRg st="3" end="3"/>
                                            </p:txEl>
                                          </p:spTgt>
                                        </p:tgtEl>
                                        <p:attrNameLst>
                                          <p:attrName>style.visibility</p:attrName>
                                        </p:attrNameLst>
                                      </p:cBhvr>
                                      <p:to>
                                        <p:strVal val="visible"/>
                                      </p:to>
                                    </p:set>
                                    <p:animEffect transition="in" filter="fade">
                                      <p:cBhvr>
                                        <p:cTn id="22" dur="1000"/>
                                        <p:tgtEl>
                                          <p:spTgt spid="1027">
                                            <p:txEl>
                                              <p:pRg st="3" end="3"/>
                                            </p:txEl>
                                          </p:spTgt>
                                        </p:tgtEl>
                                      </p:cBhvr>
                                    </p:animEffect>
                                    <p:anim calcmode="lin" valueType="num">
                                      <p:cBhvr>
                                        <p:cTn id="23" dur="1000" fill="hold"/>
                                        <p:tgtEl>
                                          <p:spTgt spid="1027">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1027">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027">
                                            <p:txEl>
                                              <p:pRg st="4" end="4"/>
                                            </p:txEl>
                                          </p:spTgt>
                                        </p:tgtEl>
                                        <p:attrNameLst>
                                          <p:attrName>style.visibility</p:attrName>
                                        </p:attrNameLst>
                                      </p:cBhvr>
                                      <p:to>
                                        <p:strVal val="visible"/>
                                      </p:to>
                                    </p:set>
                                    <p:animEffect transition="in" filter="fade">
                                      <p:cBhvr>
                                        <p:cTn id="27" dur="1000"/>
                                        <p:tgtEl>
                                          <p:spTgt spid="1027">
                                            <p:txEl>
                                              <p:pRg st="4" end="4"/>
                                            </p:txEl>
                                          </p:spTgt>
                                        </p:tgtEl>
                                      </p:cBhvr>
                                    </p:animEffect>
                                    <p:anim calcmode="lin" valueType="num">
                                      <p:cBhvr>
                                        <p:cTn id="28" dur="1000" fill="hold"/>
                                        <p:tgtEl>
                                          <p:spTgt spid="1027">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1027">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7" grpId="0" build="p">
        <p:tmplLst>
          <p:tmpl lvl="1">
            <p:tnLst>
              <p:par>
                <p:cTn presetID="42" presetClass="entr" presetSubtype="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fade">
                      <p:cBhvr>
                        <p:cTn dur="1000"/>
                        <p:tgtEl>
                          <p:spTgt spid="1027"/>
                        </p:tgtEl>
                      </p:cBhvr>
                    </p:animEffect>
                    <p:anim calcmode="lin" valueType="num">
                      <p:cBhvr>
                        <p:cTn dur="1000" fill="hold"/>
                        <p:tgtEl>
                          <p:spTgt spid="1027"/>
                        </p:tgtEl>
                        <p:attrNameLst>
                          <p:attrName>ppt_x</p:attrName>
                        </p:attrNameLst>
                      </p:cBhvr>
                      <p:tavLst>
                        <p:tav tm="0">
                          <p:val>
                            <p:strVal val="#ppt_x"/>
                          </p:val>
                        </p:tav>
                        <p:tav tm="100000">
                          <p:val>
                            <p:strVal val="#ppt_x"/>
                          </p:val>
                        </p:tav>
                      </p:tavLst>
                    </p:anim>
                    <p:anim calcmode="lin" valueType="num">
                      <p:cBhvr>
                        <p:cTn dur="1000" fill="hold"/>
                        <p:tgtEl>
                          <p:spTgt spid="1027"/>
                        </p:tgtEl>
                        <p:attrNameLst>
                          <p:attrName>ppt_y</p:attrName>
                        </p:attrNameLst>
                      </p:cBhvr>
                      <p:tavLst>
                        <p:tav tm="0">
                          <p:val>
                            <p:strVal val="#ppt_y+.1"/>
                          </p:val>
                        </p:tav>
                        <p:tav tm="100000">
                          <p:val>
                            <p:strVal val="#ppt_y"/>
                          </p:val>
                        </p:tav>
                      </p:tavLst>
                    </p:anim>
                  </p:childTnLst>
                </p:cTn>
              </p:par>
            </p:tnLst>
          </p:tmpl>
          <p:tmpl lvl="2">
            <p:tnLst>
              <p:par>
                <p:cTn presetID="42" presetClass="entr" presetSubtype="0"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fade">
                      <p:cBhvr>
                        <p:cTn dur="1000"/>
                        <p:tgtEl>
                          <p:spTgt spid="1027"/>
                        </p:tgtEl>
                      </p:cBhvr>
                    </p:animEffect>
                    <p:anim calcmode="lin" valueType="num">
                      <p:cBhvr>
                        <p:cTn dur="1000" fill="hold"/>
                        <p:tgtEl>
                          <p:spTgt spid="1027"/>
                        </p:tgtEl>
                        <p:attrNameLst>
                          <p:attrName>ppt_x</p:attrName>
                        </p:attrNameLst>
                      </p:cBhvr>
                      <p:tavLst>
                        <p:tav tm="0">
                          <p:val>
                            <p:strVal val="#ppt_x"/>
                          </p:val>
                        </p:tav>
                        <p:tav tm="100000">
                          <p:val>
                            <p:strVal val="#ppt_x"/>
                          </p:val>
                        </p:tav>
                      </p:tavLst>
                    </p:anim>
                    <p:anim calcmode="lin" valueType="num">
                      <p:cBhvr>
                        <p:cTn dur="1000" fill="hold"/>
                        <p:tgtEl>
                          <p:spTgt spid="1027"/>
                        </p:tgtEl>
                        <p:attrNameLst>
                          <p:attrName>ppt_y</p:attrName>
                        </p:attrNameLst>
                      </p:cBhvr>
                      <p:tavLst>
                        <p:tav tm="0">
                          <p:val>
                            <p:strVal val="#ppt_y+.1"/>
                          </p:val>
                        </p:tav>
                        <p:tav tm="100000">
                          <p:val>
                            <p:strVal val="#ppt_y"/>
                          </p:val>
                        </p:tav>
                      </p:tavLst>
                    </p:anim>
                  </p:childTnLst>
                </p:cTn>
              </p:par>
            </p:tnLst>
          </p:tmpl>
          <p:tmpl lvl="3">
            <p:tnLst>
              <p:par>
                <p:cTn presetID="42" presetClass="entr" presetSubtype="0"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fade">
                      <p:cBhvr>
                        <p:cTn dur="1000"/>
                        <p:tgtEl>
                          <p:spTgt spid="1027"/>
                        </p:tgtEl>
                      </p:cBhvr>
                    </p:animEffect>
                    <p:anim calcmode="lin" valueType="num">
                      <p:cBhvr>
                        <p:cTn dur="1000" fill="hold"/>
                        <p:tgtEl>
                          <p:spTgt spid="1027"/>
                        </p:tgtEl>
                        <p:attrNameLst>
                          <p:attrName>ppt_x</p:attrName>
                        </p:attrNameLst>
                      </p:cBhvr>
                      <p:tavLst>
                        <p:tav tm="0">
                          <p:val>
                            <p:strVal val="#ppt_x"/>
                          </p:val>
                        </p:tav>
                        <p:tav tm="100000">
                          <p:val>
                            <p:strVal val="#ppt_x"/>
                          </p:val>
                        </p:tav>
                      </p:tavLst>
                    </p:anim>
                    <p:anim calcmode="lin" valueType="num">
                      <p:cBhvr>
                        <p:cTn dur="1000" fill="hold"/>
                        <p:tgtEl>
                          <p:spTgt spid="1027"/>
                        </p:tgtEl>
                        <p:attrNameLst>
                          <p:attrName>ppt_y</p:attrName>
                        </p:attrNameLst>
                      </p:cBhvr>
                      <p:tavLst>
                        <p:tav tm="0">
                          <p:val>
                            <p:strVal val="#ppt_y+.1"/>
                          </p:val>
                        </p:tav>
                        <p:tav tm="100000">
                          <p:val>
                            <p:strVal val="#ppt_y"/>
                          </p:val>
                        </p:tav>
                      </p:tavLst>
                    </p:anim>
                  </p:childTnLst>
                </p:cTn>
              </p:par>
            </p:tnLst>
          </p:tmpl>
          <p:tmpl lvl="4">
            <p:tnLst>
              <p:par>
                <p:cTn presetID="42" presetClass="entr" presetSubtype="0"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fade">
                      <p:cBhvr>
                        <p:cTn dur="1000"/>
                        <p:tgtEl>
                          <p:spTgt spid="1027"/>
                        </p:tgtEl>
                      </p:cBhvr>
                    </p:animEffect>
                    <p:anim calcmode="lin" valueType="num">
                      <p:cBhvr>
                        <p:cTn dur="1000" fill="hold"/>
                        <p:tgtEl>
                          <p:spTgt spid="1027"/>
                        </p:tgtEl>
                        <p:attrNameLst>
                          <p:attrName>ppt_x</p:attrName>
                        </p:attrNameLst>
                      </p:cBhvr>
                      <p:tavLst>
                        <p:tav tm="0">
                          <p:val>
                            <p:strVal val="#ppt_x"/>
                          </p:val>
                        </p:tav>
                        <p:tav tm="100000">
                          <p:val>
                            <p:strVal val="#ppt_x"/>
                          </p:val>
                        </p:tav>
                      </p:tavLst>
                    </p:anim>
                    <p:anim calcmode="lin" valueType="num">
                      <p:cBhvr>
                        <p:cTn dur="1000" fill="hold"/>
                        <p:tgtEl>
                          <p:spTgt spid="1027"/>
                        </p:tgtEl>
                        <p:attrNameLst>
                          <p:attrName>ppt_y</p:attrName>
                        </p:attrNameLst>
                      </p:cBhvr>
                      <p:tavLst>
                        <p:tav tm="0">
                          <p:val>
                            <p:strVal val="#ppt_y+.1"/>
                          </p:val>
                        </p:tav>
                        <p:tav tm="100000">
                          <p:val>
                            <p:strVal val="#ppt_y"/>
                          </p:val>
                        </p:tav>
                      </p:tavLst>
                    </p:anim>
                  </p:childTnLst>
                </p:cTn>
              </p:par>
            </p:tnLst>
          </p:tmpl>
          <p:tmpl lvl="5">
            <p:tnLst>
              <p:par>
                <p:cTn presetID="42" presetClass="entr" presetSubtype="0"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fade">
                      <p:cBhvr>
                        <p:cTn dur="1000"/>
                        <p:tgtEl>
                          <p:spTgt spid="1027"/>
                        </p:tgtEl>
                      </p:cBhvr>
                    </p:animEffect>
                    <p:anim calcmode="lin" valueType="num">
                      <p:cBhvr>
                        <p:cTn dur="1000" fill="hold"/>
                        <p:tgtEl>
                          <p:spTgt spid="1027"/>
                        </p:tgtEl>
                        <p:attrNameLst>
                          <p:attrName>ppt_x</p:attrName>
                        </p:attrNameLst>
                      </p:cBhvr>
                      <p:tavLst>
                        <p:tav tm="0">
                          <p:val>
                            <p:strVal val="#ppt_x"/>
                          </p:val>
                        </p:tav>
                        <p:tav tm="100000">
                          <p:val>
                            <p:strVal val="#ppt_x"/>
                          </p:val>
                        </p:tav>
                      </p:tavLst>
                    </p:anim>
                    <p:anim calcmode="lin" valueType="num">
                      <p:cBhvr>
                        <p:cTn dur="1000" fill="hold"/>
                        <p:tgtEl>
                          <p:spTgt spid="1027"/>
                        </p:tgtEl>
                        <p:attrNameLst>
                          <p:attrName>ppt_y</p:attrName>
                        </p:attrNameLst>
                      </p:cBhvr>
                      <p:tavLst>
                        <p:tav tm="0">
                          <p:val>
                            <p:strVal val="#ppt_y+.1"/>
                          </p:val>
                        </p:tav>
                        <p:tav tm="100000">
                          <p:val>
                            <p:strVal val="#ppt_y"/>
                          </p:val>
                        </p:tav>
                      </p:tavLst>
                    </p:anim>
                  </p:childTnLst>
                </p:cTn>
              </p:par>
            </p:tnLst>
          </p:tmpl>
        </p:tmplLst>
      </p:bldP>
    </p:bldLst>
  </p:timing>
  <p:hf sldNum="0" hdr="0" dt="0"/>
  <p:txStyles>
    <p:titleStyle>
      <a:lvl1pPr algn="ctr" rtl="0" eaLnBrk="0" fontAlgn="base" hangingPunct="0">
        <a:spcBef>
          <a:spcPct val="0"/>
        </a:spcBef>
        <a:spcAft>
          <a:spcPct val="0"/>
        </a:spcAft>
        <a:defRPr sz="3600" b="1">
          <a:solidFill>
            <a:srgbClr val="FF0000"/>
          </a:solidFill>
          <a:latin typeface="+mj-lt"/>
          <a:ea typeface="+mj-ea"/>
          <a:cs typeface="+mj-cs"/>
        </a:defRPr>
      </a:lvl1pPr>
      <a:lvl2pPr algn="ctr" rtl="0" eaLnBrk="0" fontAlgn="base" hangingPunct="0">
        <a:spcBef>
          <a:spcPct val="0"/>
        </a:spcBef>
        <a:spcAft>
          <a:spcPct val="0"/>
        </a:spcAft>
        <a:defRPr sz="3600" b="1">
          <a:solidFill>
            <a:srgbClr val="FF0000"/>
          </a:solidFill>
          <a:latin typeface="Comic Sans MS" pitchFamily="66" charset="0"/>
        </a:defRPr>
      </a:lvl2pPr>
      <a:lvl3pPr algn="ctr" rtl="0" eaLnBrk="0" fontAlgn="base" hangingPunct="0">
        <a:spcBef>
          <a:spcPct val="0"/>
        </a:spcBef>
        <a:spcAft>
          <a:spcPct val="0"/>
        </a:spcAft>
        <a:defRPr sz="3600" b="1">
          <a:solidFill>
            <a:srgbClr val="FF0000"/>
          </a:solidFill>
          <a:latin typeface="Comic Sans MS" pitchFamily="66" charset="0"/>
        </a:defRPr>
      </a:lvl3pPr>
      <a:lvl4pPr algn="ctr" rtl="0" eaLnBrk="0" fontAlgn="base" hangingPunct="0">
        <a:spcBef>
          <a:spcPct val="0"/>
        </a:spcBef>
        <a:spcAft>
          <a:spcPct val="0"/>
        </a:spcAft>
        <a:defRPr sz="3600" b="1">
          <a:solidFill>
            <a:srgbClr val="FF0000"/>
          </a:solidFill>
          <a:latin typeface="Comic Sans MS" pitchFamily="66" charset="0"/>
        </a:defRPr>
      </a:lvl4pPr>
      <a:lvl5pPr algn="ctr" rtl="0" eaLnBrk="0" fontAlgn="base" hangingPunct="0">
        <a:spcBef>
          <a:spcPct val="0"/>
        </a:spcBef>
        <a:spcAft>
          <a:spcPct val="0"/>
        </a:spcAft>
        <a:defRPr sz="3600" b="1">
          <a:solidFill>
            <a:srgbClr val="FF0000"/>
          </a:solidFill>
          <a:latin typeface="Comic Sans MS" pitchFamily="66" charset="0"/>
        </a:defRPr>
      </a:lvl5pPr>
      <a:lvl6pPr marL="457200" algn="ctr" rtl="0" eaLnBrk="0" fontAlgn="base" hangingPunct="0">
        <a:spcBef>
          <a:spcPct val="0"/>
        </a:spcBef>
        <a:spcAft>
          <a:spcPct val="0"/>
        </a:spcAft>
        <a:defRPr sz="3600" b="1">
          <a:solidFill>
            <a:srgbClr val="FF0000"/>
          </a:solidFill>
          <a:latin typeface="Comic Sans MS" pitchFamily="66" charset="0"/>
        </a:defRPr>
      </a:lvl6pPr>
      <a:lvl7pPr marL="914400" algn="ctr" rtl="0" eaLnBrk="0" fontAlgn="base" hangingPunct="0">
        <a:spcBef>
          <a:spcPct val="0"/>
        </a:spcBef>
        <a:spcAft>
          <a:spcPct val="0"/>
        </a:spcAft>
        <a:defRPr sz="3600" b="1">
          <a:solidFill>
            <a:srgbClr val="FF0000"/>
          </a:solidFill>
          <a:latin typeface="Comic Sans MS" pitchFamily="66" charset="0"/>
        </a:defRPr>
      </a:lvl7pPr>
      <a:lvl8pPr marL="1371600" algn="ctr" rtl="0" eaLnBrk="0" fontAlgn="base" hangingPunct="0">
        <a:spcBef>
          <a:spcPct val="0"/>
        </a:spcBef>
        <a:spcAft>
          <a:spcPct val="0"/>
        </a:spcAft>
        <a:defRPr sz="3600" b="1">
          <a:solidFill>
            <a:srgbClr val="FF0000"/>
          </a:solidFill>
          <a:latin typeface="Comic Sans MS" pitchFamily="66" charset="0"/>
        </a:defRPr>
      </a:lvl8pPr>
      <a:lvl9pPr marL="1828800" algn="ctr" rtl="0" eaLnBrk="0" fontAlgn="base" hangingPunct="0">
        <a:spcBef>
          <a:spcPct val="0"/>
        </a:spcBef>
        <a:spcAft>
          <a:spcPct val="0"/>
        </a:spcAft>
        <a:defRPr sz="3600" b="1">
          <a:solidFill>
            <a:srgbClr val="FF0000"/>
          </a:solidFill>
          <a:latin typeface="Comic Sans MS" pitchFamily="66" charset="0"/>
        </a:defRPr>
      </a:lvl9pPr>
    </p:titleStyle>
    <p:bodyStyle>
      <a:lvl1pPr marL="342900" indent="-342900" algn="l" rtl="0" eaLnBrk="0" fontAlgn="base" hangingPunct="0">
        <a:spcBef>
          <a:spcPct val="20000"/>
        </a:spcBef>
        <a:spcAft>
          <a:spcPct val="0"/>
        </a:spcAft>
        <a:buClr>
          <a:schemeClr val="accent2"/>
        </a:buClr>
        <a:buFont typeface="Wingdings 2" pitchFamily="18" charset="2"/>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Font typeface="Wingdings 2" pitchFamily="18" charset="2"/>
        <a:buChar char="¢"/>
        <a:defRPr sz="2800">
          <a:solidFill>
            <a:schemeClr val="tx1"/>
          </a:solidFill>
          <a:latin typeface="+mn-lt"/>
        </a:defRPr>
      </a:lvl2pPr>
      <a:lvl3pPr marL="1143000" indent="-228600" algn="l" rtl="0" eaLnBrk="0" fontAlgn="base" hangingPunct="0">
        <a:spcBef>
          <a:spcPct val="20000"/>
        </a:spcBef>
        <a:spcAft>
          <a:spcPct val="0"/>
        </a:spcAft>
        <a:buClr>
          <a:schemeClr val="accent2"/>
        </a:buClr>
        <a:buFont typeface="Wingdings 2" pitchFamily="18" charset="2"/>
        <a:buChar char="¢"/>
        <a:defRPr sz="2400">
          <a:solidFill>
            <a:schemeClr val="tx1"/>
          </a:solidFill>
          <a:latin typeface="+mn-lt"/>
        </a:defRPr>
      </a:lvl3pPr>
      <a:lvl4pPr marL="1600200" indent="-228600" algn="l" rtl="0" eaLnBrk="0" fontAlgn="base" hangingPunct="0">
        <a:spcBef>
          <a:spcPct val="20000"/>
        </a:spcBef>
        <a:spcAft>
          <a:spcPct val="0"/>
        </a:spcAft>
        <a:buClr>
          <a:schemeClr val="accent2"/>
        </a:buClr>
        <a:buFont typeface="Wingdings 2" pitchFamily="18" charset="2"/>
        <a:buChar char="¢"/>
        <a:defRPr sz="2000">
          <a:solidFill>
            <a:schemeClr val="tx1"/>
          </a:solidFill>
          <a:latin typeface="+mn-lt"/>
        </a:defRPr>
      </a:lvl4pPr>
      <a:lvl5pPr marL="2057400" indent="-228600" algn="l" rtl="0" eaLnBrk="0" fontAlgn="base" hangingPunct="0">
        <a:spcBef>
          <a:spcPct val="20000"/>
        </a:spcBef>
        <a:spcAft>
          <a:spcPct val="0"/>
        </a:spcAft>
        <a:buClr>
          <a:schemeClr val="accent2"/>
        </a:buClr>
        <a:buFont typeface="Wingdings 2" pitchFamily="18" charset="2"/>
        <a:buChar char="¢"/>
        <a:defRPr sz="2000">
          <a:solidFill>
            <a:schemeClr val="tx1"/>
          </a:solidFill>
          <a:latin typeface="+mn-lt"/>
        </a:defRPr>
      </a:lvl5pPr>
      <a:lvl6pPr marL="2514600" indent="-228600" algn="l" rtl="0" eaLnBrk="0" fontAlgn="base" hangingPunct="0">
        <a:spcBef>
          <a:spcPct val="20000"/>
        </a:spcBef>
        <a:spcAft>
          <a:spcPct val="0"/>
        </a:spcAft>
        <a:buClr>
          <a:schemeClr val="accent2"/>
        </a:buClr>
        <a:buFont typeface="Wingdings 2" pitchFamily="18" charset="2"/>
        <a:buChar char="¢"/>
        <a:defRPr sz="2000">
          <a:solidFill>
            <a:schemeClr val="tx1"/>
          </a:solidFill>
          <a:latin typeface="+mn-lt"/>
        </a:defRPr>
      </a:lvl6pPr>
      <a:lvl7pPr marL="2971800" indent="-228600" algn="l" rtl="0" eaLnBrk="0" fontAlgn="base" hangingPunct="0">
        <a:spcBef>
          <a:spcPct val="20000"/>
        </a:spcBef>
        <a:spcAft>
          <a:spcPct val="0"/>
        </a:spcAft>
        <a:buClr>
          <a:schemeClr val="accent2"/>
        </a:buClr>
        <a:buFont typeface="Wingdings 2" pitchFamily="18" charset="2"/>
        <a:buChar char="¢"/>
        <a:defRPr sz="2000">
          <a:solidFill>
            <a:schemeClr val="tx1"/>
          </a:solidFill>
          <a:latin typeface="+mn-lt"/>
        </a:defRPr>
      </a:lvl7pPr>
      <a:lvl8pPr marL="3429000" indent="-228600" algn="l" rtl="0" eaLnBrk="0" fontAlgn="base" hangingPunct="0">
        <a:spcBef>
          <a:spcPct val="20000"/>
        </a:spcBef>
        <a:spcAft>
          <a:spcPct val="0"/>
        </a:spcAft>
        <a:buClr>
          <a:schemeClr val="accent2"/>
        </a:buClr>
        <a:buFont typeface="Wingdings 2" pitchFamily="18" charset="2"/>
        <a:buChar char="¢"/>
        <a:defRPr sz="2000">
          <a:solidFill>
            <a:schemeClr val="tx1"/>
          </a:solidFill>
          <a:latin typeface="+mn-lt"/>
        </a:defRPr>
      </a:lvl8pPr>
      <a:lvl9pPr marL="3886200" indent="-228600" algn="l" rtl="0" eaLnBrk="0" fontAlgn="base" hangingPunct="0">
        <a:spcBef>
          <a:spcPct val="20000"/>
        </a:spcBef>
        <a:spcAft>
          <a:spcPct val="0"/>
        </a:spcAft>
        <a:buClr>
          <a:schemeClr val="accent2"/>
        </a:buClr>
        <a:buFont typeface="Wingdings 2" pitchFamily="18" charset="2"/>
        <a:buChar char="¢"/>
        <a:defRPr sz="20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s://www.google.ch/url?sa=i&amp;rct=j&amp;q=&amp;esrc=s&amp;source=images&amp;cd=&amp;cad=rja&amp;uact=8&amp;ved=0CAcQjRxqFQoTCL7o36vQnMkCFYFIGgodyJgPpg&amp;url=https://www.youtube.com/watch?v%3DkahWQbzsegM&amp;bvm=bv.107763241,d.ZWU&amp;psig=AFQjCNHerV8e2mvyaDKwVMzE6GlBjDnbPw&amp;ust=1448027326658239" TargetMode="Externa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s://www.google.ch/url?sa=i&amp;rct=j&amp;q=&amp;esrc=s&amp;source=images&amp;cd=&amp;cad=rja&amp;uact=8&amp;ved=0ahUKEwit7q6e26HWAhUC2BoKHeS9BzcQjRwIBw&amp;url=https://www.thieme.de/de/pflegepaedagogik/grafiken-99543.htm&amp;psig=AFQjCNHzMwNK0z0vHiNo5iU-71Y36T6JBg&amp;ust=1505376642422545" TargetMode="External"/><Relationship Id="rId1" Type="http://schemas.openxmlformats.org/officeDocument/2006/relationships/slideLayout" Target="../slideLayouts/slideLayout21.xml"/></Relationships>
</file>

<file path=ppt/slides/_rels/slide3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6.xml"/></Relationships>
</file>

<file path=ppt/slides/_rels/slide4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0.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ctrTitle"/>
          </p:nvPr>
        </p:nvSpPr>
        <p:spPr>
          <a:xfrm>
            <a:off x="395536" y="332656"/>
            <a:ext cx="8424862" cy="1666875"/>
          </a:xfrm>
        </p:spPr>
        <p:txBody>
          <a:bodyPr/>
          <a:lstStyle/>
          <a:p>
            <a:r>
              <a:rPr lang="de-DE" altLang="de-DE" sz="2800" b="0" dirty="0" smtClean="0"/>
              <a:t>Kognitiv-verhaltenstherapeutische Strategien bei Schmerzstörungen</a:t>
            </a:r>
            <a:r>
              <a:rPr lang="de-DE" altLang="de-DE" sz="5400" dirty="0" smtClean="0"/>
              <a:t/>
            </a:r>
            <a:br>
              <a:rPr lang="de-DE" altLang="de-DE" sz="5400" dirty="0" smtClean="0"/>
            </a:br>
            <a:endParaRPr lang="de-DE" altLang="de-DE" sz="4400" b="0" dirty="0" smtClean="0">
              <a:solidFill>
                <a:schemeClr val="tx1"/>
              </a:solidFill>
            </a:endParaRPr>
          </a:p>
        </p:txBody>
      </p:sp>
      <p:sp>
        <p:nvSpPr>
          <p:cNvPr id="15363" name="Rectangle 3"/>
          <p:cNvSpPr>
            <a:spLocks noGrp="1" noChangeArrowheads="1"/>
          </p:cNvSpPr>
          <p:nvPr>
            <p:ph type="subTitle" idx="1"/>
          </p:nvPr>
        </p:nvSpPr>
        <p:spPr>
          <a:xfrm>
            <a:off x="684213" y="1412776"/>
            <a:ext cx="8135937" cy="4968552"/>
          </a:xfrm>
        </p:spPr>
        <p:txBody>
          <a:bodyPr/>
          <a:lstStyle/>
          <a:p>
            <a:r>
              <a:rPr lang="de-DE" altLang="de-DE" sz="2400" dirty="0" smtClean="0"/>
              <a:t>Interdisziplinäre Zusammenarbeit ist notwendig.</a:t>
            </a:r>
          </a:p>
          <a:p>
            <a:endParaRPr lang="de-DE" altLang="de-DE" sz="2400" dirty="0" smtClean="0"/>
          </a:p>
          <a:p>
            <a:endParaRPr lang="de-DE" altLang="de-DE" dirty="0" smtClean="0"/>
          </a:p>
          <a:p>
            <a:endParaRPr lang="de-DE" altLang="de-DE" dirty="0"/>
          </a:p>
          <a:p>
            <a:endParaRPr lang="de-DE" altLang="de-DE" dirty="0" smtClean="0"/>
          </a:p>
          <a:p>
            <a:endParaRPr lang="de-DE" altLang="de-DE" dirty="0" smtClean="0"/>
          </a:p>
          <a:p>
            <a:endParaRPr lang="de-DE" altLang="de-DE" dirty="0"/>
          </a:p>
          <a:p>
            <a:pPr algn="l"/>
            <a:r>
              <a:rPr lang="de-DE" altLang="de-DE" sz="2400" smtClean="0"/>
              <a:t>FAVT 30.11.2019</a:t>
            </a:r>
            <a:endParaRPr lang="de-DE" altLang="de-DE" sz="2400" dirty="0" smtClean="0"/>
          </a:p>
          <a:p>
            <a:pPr algn="l"/>
            <a:r>
              <a:rPr lang="de-DE" altLang="de-DE" sz="1600" dirty="0" smtClean="0"/>
              <a:t>Elisabeth Nyberg, Universitäre Psychiatrische Kliniken Basel</a:t>
            </a:r>
          </a:p>
          <a:p>
            <a:pPr algn="l"/>
            <a:r>
              <a:rPr lang="de-DE" altLang="de-DE" sz="1600" dirty="0" smtClean="0"/>
              <a:t>elisabeth.nyberg@upk.ch</a:t>
            </a:r>
          </a:p>
        </p:txBody>
      </p:sp>
      <p:pic>
        <p:nvPicPr>
          <p:cNvPr id="4098" name="Picture 2" descr="https://i.ytimg.com/vi/kahWQbzsegM/maxresdefault.jpg">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2950" y="2213994"/>
            <a:ext cx="4416160" cy="2486230"/>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19727" y="2213994"/>
            <a:ext cx="3312368" cy="25491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5524735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r>
              <a:rPr lang="de-DE" altLang="de-DE" sz="2800" b="0" smtClean="0"/>
              <a:t>Diagnostikempfehlungen bei chronischen Schmerzpatienten II (nach Kröner-Herwig)</a:t>
            </a:r>
            <a:endParaRPr lang="de-DE" altLang="de-DE" b="0" smtClean="0">
              <a:solidFill>
                <a:schemeClr val="tx1"/>
              </a:solidFill>
            </a:endParaRPr>
          </a:p>
        </p:txBody>
      </p:sp>
      <p:sp>
        <p:nvSpPr>
          <p:cNvPr id="18435" name="Rectangle 3"/>
          <p:cNvSpPr>
            <a:spLocks noGrp="1" noChangeArrowheads="1"/>
          </p:cNvSpPr>
          <p:nvPr>
            <p:ph type="body" idx="1"/>
          </p:nvPr>
        </p:nvSpPr>
        <p:spPr>
          <a:xfrm>
            <a:off x="685800" y="1714500"/>
            <a:ext cx="7772400" cy="4786313"/>
          </a:xfrm>
        </p:spPr>
        <p:txBody>
          <a:bodyPr/>
          <a:lstStyle/>
          <a:p>
            <a:pPr>
              <a:buFont typeface="Wingdings 2" pitchFamily="18" charset="2"/>
              <a:buNone/>
            </a:pPr>
            <a:r>
              <a:rPr lang="de-DE" altLang="de-DE" sz="2400" dirty="0" smtClean="0"/>
              <a:t>Skalen</a:t>
            </a:r>
          </a:p>
          <a:p>
            <a:pPr lvl="1"/>
            <a:r>
              <a:rPr lang="de-DE" altLang="de-DE" sz="2000" dirty="0" smtClean="0"/>
              <a:t>Visuelle Analogskala</a:t>
            </a:r>
          </a:p>
          <a:p>
            <a:pPr lvl="1"/>
            <a:r>
              <a:rPr lang="de-DE" altLang="de-DE" sz="2000" dirty="0" smtClean="0"/>
              <a:t>Numerische Analogskala</a:t>
            </a:r>
            <a:endParaRPr lang="de-DE" altLang="de-DE" sz="2400" dirty="0" smtClean="0"/>
          </a:p>
          <a:p>
            <a:pPr>
              <a:buFont typeface="Wingdings 2" pitchFamily="18" charset="2"/>
              <a:buNone/>
            </a:pPr>
            <a:r>
              <a:rPr lang="de-DE" altLang="de-DE" sz="2400" dirty="0" smtClean="0"/>
              <a:t>Schmerztagebuch</a:t>
            </a:r>
          </a:p>
          <a:p>
            <a:r>
              <a:rPr lang="de-DE" altLang="de-DE" sz="2400" dirty="0" smtClean="0"/>
              <a:t>2 Wochen bei Dauerschmerzen</a:t>
            </a:r>
          </a:p>
          <a:p>
            <a:r>
              <a:rPr lang="de-DE" altLang="de-DE" sz="2400" dirty="0" smtClean="0"/>
              <a:t>4 Wochen bei </a:t>
            </a:r>
            <a:r>
              <a:rPr lang="de-DE" altLang="de-DE" sz="2400" dirty="0" err="1" smtClean="0"/>
              <a:t>Attackenschmerzen</a:t>
            </a:r>
            <a:endParaRPr lang="de-DE" altLang="de-DE" sz="2400" dirty="0" smtClean="0"/>
          </a:p>
          <a:p>
            <a:pPr>
              <a:buFont typeface="Wingdings 2" pitchFamily="18" charset="2"/>
              <a:buNone/>
            </a:pPr>
            <a:r>
              <a:rPr lang="de-DE" altLang="de-DE" sz="2400" dirty="0" smtClean="0"/>
              <a:t>Standarddiagnostik</a:t>
            </a:r>
          </a:p>
          <a:p>
            <a:r>
              <a:rPr lang="de-DE" altLang="de-DE" sz="2000" dirty="0" smtClean="0"/>
              <a:t>Allgemeine psychische Befindlichkeit</a:t>
            </a:r>
          </a:p>
          <a:p>
            <a:pPr lvl="1"/>
            <a:r>
              <a:rPr lang="en-GB" altLang="de-DE" sz="2000" dirty="0" smtClean="0"/>
              <a:t>BDI </a:t>
            </a:r>
            <a:r>
              <a:rPr lang="en-GB" altLang="de-DE" sz="2000" dirty="0" err="1" smtClean="0"/>
              <a:t>oder</a:t>
            </a:r>
            <a:r>
              <a:rPr lang="en-GB" altLang="de-DE" sz="2000" dirty="0" smtClean="0"/>
              <a:t> ADS (</a:t>
            </a:r>
            <a:r>
              <a:rPr lang="en-GB" altLang="de-DE" sz="2000" dirty="0" err="1" smtClean="0"/>
              <a:t>Allgemeine</a:t>
            </a:r>
            <a:r>
              <a:rPr lang="en-GB" altLang="de-DE" sz="2000" dirty="0" smtClean="0"/>
              <a:t> </a:t>
            </a:r>
            <a:r>
              <a:rPr lang="en-GB" altLang="de-DE" sz="2000" dirty="0" err="1" smtClean="0"/>
              <a:t>Depressionsskala</a:t>
            </a:r>
            <a:r>
              <a:rPr lang="en-GB" altLang="de-DE" sz="2000" dirty="0" smtClean="0"/>
              <a:t>)</a:t>
            </a:r>
          </a:p>
          <a:p>
            <a:pPr lvl="1"/>
            <a:r>
              <a:rPr lang="en-GB" altLang="de-DE" sz="2000" dirty="0" smtClean="0"/>
              <a:t>SCL-90</a:t>
            </a:r>
          </a:p>
          <a:p>
            <a:pPr lvl="1"/>
            <a:r>
              <a:rPr lang="en-GB" altLang="de-DE" sz="2000" dirty="0" smtClean="0"/>
              <a:t>HADS (Hospital Anxiety and Depression Scale)</a:t>
            </a:r>
            <a:endParaRPr lang="de-DE" altLang="de-DE" sz="1800" dirty="0" smtClean="0"/>
          </a:p>
          <a:p>
            <a:r>
              <a:rPr lang="de-DE" altLang="de-DE" sz="2000" dirty="0" smtClean="0"/>
              <a:t>Schmerzbezogene Verfahren</a:t>
            </a:r>
          </a:p>
        </p:txBody>
      </p:sp>
      <p:sp>
        <p:nvSpPr>
          <p:cNvPr id="3" name="Fußzeilenplatzhalter 2"/>
          <p:cNvSpPr>
            <a:spLocks noGrp="1"/>
          </p:cNvSpPr>
          <p:nvPr>
            <p:ph type="ftr" sz="quarter" idx="11"/>
          </p:nvPr>
        </p:nvSpPr>
        <p:spPr/>
        <p:txBody>
          <a:bodyPr/>
          <a:lstStyle/>
          <a:p>
            <a:pPr>
              <a:defRPr/>
            </a:pPr>
            <a:r>
              <a:rPr lang="de-DE" smtClean="0">
                <a:solidFill>
                  <a:srgbClr val="000000"/>
                </a:solidFill>
              </a:rPr>
              <a:t>E. Nyberg / WS Schmerz 30.11.2019</a:t>
            </a:r>
            <a:endParaRPr lang="de-DE">
              <a:solidFill>
                <a:srgbClr val="000000"/>
              </a:solidFill>
            </a:endParaRPr>
          </a:p>
        </p:txBody>
      </p:sp>
    </p:spTree>
    <p:extLst>
      <p:ext uri="{BB962C8B-B14F-4D97-AF65-F5344CB8AC3E}">
        <p14:creationId xmlns:p14="http://schemas.microsoft.com/office/powerpoint/2010/main" val="376790556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4000" y="765175"/>
            <a:ext cx="8639175" cy="5329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Fußzeilenplatzhalter 2"/>
          <p:cNvSpPr>
            <a:spLocks noGrp="1"/>
          </p:cNvSpPr>
          <p:nvPr>
            <p:ph type="ftr" sz="quarter" idx="11"/>
          </p:nvPr>
        </p:nvSpPr>
        <p:spPr/>
        <p:txBody>
          <a:bodyPr/>
          <a:lstStyle/>
          <a:p>
            <a:pPr>
              <a:defRPr/>
            </a:pPr>
            <a:r>
              <a:rPr lang="de-DE" smtClean="0">
                <a:solidFill>
                  <a:srgbClr val="000000"/>
                </a:solidFill>
              </a:rPr>
              <a:t>E. Nyberg / WS Schmerz 30.11.2019</a:t>
            </a:r>
            <a:endParaRPr lang="de-DE">
              <a:solidFill>
                <a:srgbClr val="000000"/>
              </a:solidFill>
            </a:endParaRPr>
          </a:p>
        </p:txBody>
      </p:sp>
    </p:spTree>
    <p:extLst>
      <p:ext uri="{BB962C8B-B14F-4D97-AF65-F5344CB8AC3E}">
        <p14:creationId xmlns:p14="http://schemas.microsoft.com/office/powerpoint/2010/main" val="160545274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el 1"/>
          <p:cNvSpPr>
            <a:spLocks noGrp="1"/>
          </p:cNvSpPr>
          <p:nvPr>
            <p:ph type="title"/>
          </p:nvPr>
        </p:nvSpPr>
        <p:spPr/>
        <p:txBody>
          <a:bodyPr/>
          <a:lstStyle/>
          <a:p>
            <a:r>
              <a:rPr lang="de-DE" altLang="de-DE" b="0" smtClean="0"/>
              <a:t>Beurteilungsfehler</a:t>
            </a:r>
          </a:p>
        </p:txBody>
      </p:sp>
      <p:sp>
        <p:nvSpPr>
          <p:cNvPr id="32771" name="Inhaltsplatzhalter 2"/>
          <p:cNvSpPr>
            <a:spLocks noGrp="1"/>
          </p:cNvSpPr>
          <p:nvPr>
            <p:ph idx="1"/>
          </p:nvPr>
        </p:nvSpPr>
        <p:spPr>
          <a:xfrm>
            <a:off x="685800" y="1700213"/>
            <a:ext cx="7772400" cy="4395787"/>
          </a:xfrm>
        </p:spPr>
        <p:txBody>
          <a:bodyPr/>
          <a:lstStyle/>
          <a:p>
            <a:r>
              <a:rPr lang="de-DE" altLang="de-DE" sz="2400" dirty="0" smtClean="0"/>
              <a:t>Schmerz ist etwas subjektives!</a:t>
            </a:r>
          </a:p>
          <a:p>
            <a:endParaRPr lang="de-DE" altLang="de-DE" sz="2000" dirty="0" smtClean="0"/>
          </a:p>
          <a:p>
            <a:r>
              <a:rPr lang="de-DE" altLang="de-DE" sz="2400" dirty="0" smtClean="0"/>
              <a:t>Welche Beurteilungsfehler sind häufig?</a:t>
            </a:r>
          </a:p>
          <a:p>
            <a:endParaRPr lang="de-DE" altLang="de-DE" sz="2000" dirty="0" smtClean="0"/>
          </a:p>
          <a:p>
            <a:r>
              <a:rPr lang="de-DE" altLang="de-DE" sz="2400" dirty="0" smtClean="0"/>
              <a:t>Bei hoher bzw. niedriger Schmerzintensität?</a:t>
            </a:r>
            <a:endParaRPr lang="de-DE" altLang="de-DE" sz="2000" dirty="0" smtClean="0"/>
          </a:p>
          <a:p>
            <a:r>
              <a:rPr lang="de-DE" altLang="de-DE" sz="2400" dirty="0" smtClean="0"/>
              <a:t>Beim eindeutigen bzw. fehlenden somatischen Befund?</a:t>
            </a:r>
            <a:endParaRPr lang="de-DE" altLang="de-DE" dirty="0" smtClean="0"/>
          </a:p>
        </p:txBody>
      </p:sp>
      <p:sp>
        <p:nvSpPr>
          <p:cNvPr id="3" name="Fußzeilenplatzhalter 2"/>
          <p:cNvSpPr>
            <a:spLocks noGrp="1"/>
          </p:cNvSpPr>
          <p:nvPr>
            <p:ph type="ftr" sz="quarter" idx="11"/>
          </p:nvPr>
        </p:nvSpPr>
        <p:spPr/>
        <p:txBody>
          <a:bodyPr/>
          <a:lstStyle/>
          <a:p>
            <a:pPr>
              <a:defRPr/>
            </a:pPr>
            <a:r>
              <a:rPr lang="de-DE" smtClean="0">
                <a:solidFill>
                  <a:srgbClr val="000000"/>
                </a:solidFill>
              </a:rPr>
              <a:t>E. Nyberg / WS Schmerz 30.11.2019</a:t>
            </a:r>
            <a:endParaRPr lang="de-DE">
              <a:solidFill>
                <a:srgbClr val="000000"/>
              </a:solidFill>
            </a:endParaRPr>
          </a:p>
        </p:txBody>
      </p:sp>
    </p:spTree>
    <p:extLst>
      <p:ext uri="{BB962C8B-B14F-4D97-AF65-F5344CB8AC3E}">
        <p14:creationId xmlns:p14="http://schemas.microsoft.com/office/powerpoint/2010/main" val="215133279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el 1"/>
          <p:cNvSpPr>
            <a:spLocks noGrp="1"/>
          </p:cNvSpPr>
          <p:nvPr>
            <p:ph type="title"/>
          </p:nvPr>
        </p:nvSpPr>
        <p:spPr/>
        <p:txBody>
          <a:bodyPr/>
          <a:lstStyle/>
          <a:p>
            <a:r>
              <a:rPr lang="de-DE" altLang="de-DE" b="0" smtClean="0"/>
              <a:t>Beurteilungsfehler</a:t>
            </a:r>
          </a:p>
        </p:txBody>
      </p:sp>
      <p:sp>
        <p:nvSpPr>
          <p:cNvPr id="32771" name="Inhaltsplatzhalter 2"/>
          <p:cNvSpPr>
            <a:spLocks noGrp="1"/>
          </p:cNvSpPr>
          <p:nvPr>
            <p:ph idx="1"/>
          </p:nvPr>
        </p:nvSpPr>
        <p:spPr>
          <a:xfrm>
            <a:off x="685800" y="1700213"/>
            <a:ext cx="7772400" cy="4395787"/>
          </a:xfrm>
        </p:spPr>
        <p:txBody>
          <a:bodyPr/>
          <a:lstStyle/>
          <a:p>
            <a:r>
              <a:rPr lang="de-DE" altLang="de-DE" sz="2400" smtClean="0"/>
              <a:t>Hohe Schmerzintensität seitens des Pat. </a:t>
            </a:r>
          </a:p>
          <a:p>
            <a:pPr lvl="1"/>
            <a:r>
              <a:rPr lang="de-DE" altLang="de-DE" sz="2000" smtClean="0"/>
              <a:t>führt zur „Korrektur“ durch den Behandler nach unten</a:t>
            </a:r>
          </a:p>
          <a:p>
            <a:r>
              <a:rPr lang="de-DE" altLang="de-DE" sz="2400" smtClean="0"/>
              <a:t>Niedrige Schmerzschätzungen auf Seiten des Pat.</a:t>
            </a:r>
          </a:p>
          <a:p>
            <a:pPr lvl="1"/>
            <a:r>
              <a:rPr lang="de-DE" altLang="de-DE" sz="2000" smtClean="0"/>
              <a:t>führen zu einer „Korrektur“ durch Behandler nach oben</a:t>
            </a:r>
          </a:p>
          <a:p>
            <a:r>
              <a:rPr lang="de-DE" altLang="de-DE" sz="2400" smtClean="0"/>
              <a:t>Bei (angeblich) erklärenden somatischen Befunden wird die Schmerzstärke der Pat. </a:t>
            </a:r>
          </a:p>
          <a:p>
            <a:pPr lvl="1"/>
            <a:r>
              <a:rPr lang="de-DE" altLang="de-DE" sz="2000" smtClean="0"/>
              <a:t>„nach oben korrigiert“, </a:t>
            </a:r>
          </a:p>
          <a:p>
            <a:r>
              <a:rPr lang="de-DE" altLang="de-DE" sz="2400" smtClean="0"/>
              <a:t>bei fehlenden Befunden </a:t>
            </a:r>
          </a:p>
          <a:p>
            <a:pPr lvl="1"/>
            <a:r>
              <a:rPr lang="de-DE" altLang="de-DE" sz="2000" smtClean="0"/>
              <a:t>„nach unten“</a:t>
            </a:r>
            <a:endParaRPr lang="de-DE" altLang="de-DE" sz="800" smtClean="0"/>
          </a:p>
          <a:p>
            <a:pPr>
              <a:buFont typeface="Wingdings 2" pitchFamily="18" charset="2"/>
              <a:buNone/>
            </a:pPr>
            <a:r>
              <a:rPr lang="de-DE" altLang="de-DE" sz="1600" smtClean="0"/>
              <a:t>Chibnall et al., 1997</a:t>
            </a:r>
            <a:endParaRPr lang="de-DE" altLang="de-DE" smtClean="0"/>
          </a:p>
        </p:txBody>
      </p:sp>
      <p:sp>
        <p:nvSpPr>
          <p:cNvPr id="3" name="Fußzeilenplatzhalter 2"/>
          <p:cNvSpPr>
            <a:spLocks noGrp="1"/>
          </p:cNvSpPr>
          <p:nvPr>
            <p:ph type="ftr" sz="quarter" idx="11"/>
          </p:nvPr>
        </p:nvSpPr>
        <p:spPr/>
        <p:txBody>
          <a:bodyPr/>
          <a:lstStyle/>
          <a:p>
            <a:pPr>
              <a:defRPr/>
            </a:pPr>
            <a:r>
              <a:rPr lang="de-DE" smtClean="0">
                <a:solidFill>
                  <a:srgbClr val="000000"/>
                </a:solidFill>
              </a:rPr>
              <a:t>E. Nyberg / WS Schmerz 30.11.2019</a:t>
            </a:r>
            <a:endParaRPr lang="de-DE">
              <a:solidFill>
                <a:srgbClr val="000000"/>
              </a:solidFill>
            </a:endParaRPr>
          </a:p>
        </p:txBody>
      </p:sp>
    </p:spTree>
    <p:extLst>
      <p:ext uri="{BB962C8B-B14F-4D97-AF65-F5344CB8AC3E}">
        <p14:creationId xmlns:p14="http://schemas.microsoft.com/office/powerpoint/2010/main" val="305420142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2D2DB9"/>
        </a:solidFill>
        <a:effectLst/>
      </p:bgPr>
    </p:bg>
    <p:spTree>
      <p:nvGrpSpPr>
        <p:cNvPr id="1" name=""/>
        <p:cNvGrpSpPr/>
        <p:nvPr/>
      </p:nvGrpSpPr>
      <p:grpSpPr>
        <a:xfrm>
          <a:off x="0" y="0"/>
          <a:ext cx="0" cy="0"/>
          <a:chOff x="0" y="0"/>
          <a:chExt cx="0" cy="0"/>
        </a:xfrm>
      </p:grpSpPr>
      <p:sp>
        <p:nvSpPr>
          <p:cNvPr id="37890" name="Titel 1"/>
          <p:cNvSpPr>
            <a:spLocks noGrp="1"/>
          </p:cNvSpPr>
          <p:nvPr>
            <p:ph type="title"/>
          </p:nvPr>
        </p:nvSpPr>
        <p:spPr>
          <a:xfrm>
            <a:off x="685800" y="609600"/>
            <a:ext cx="7772400" cy="947738"/>
          </a:xfrm>
        </p:spPr>
        <p:txBody>
          <a:bodyPr/>
          <a:lstStyle/>
          <a:p>
            <a:r>
              <a:rPr lang="de-CH" altLang="de-DE" sz="2800" b="0" smtClean="0">
                <a:solidFill>
                  <a:schemeClr val="bg1"/>
                </a:solidFill>
              </a:rPr>
              <a:t>Ergänzende bildliche Schmerzerfassung</a:t>
            </a:r>
          </a:p>
        </p:txBody>
      </p:sp>
      <p:pic>
        <p:nvPicPr>
          <p:cNvPr id="3789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213" y="1628775"/>
            <a:ext cx="7758112" cy="3963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feld 2"/>
          <p:cNvSpPr txBox="1"/>
          <p:nvPr/>
        </p:nvSpPr>
        <p:spPr>
          <a:xfrm>
            <a:off x="684213" y="5805488"/>
            <a:ext cx="7848600" cy="830262"/>
          </a:xfrm>
          <a:prstGeom prst="rect">
            <a:avLst/>
          </a:prstGeom>
          <a:noFill/>
        </p:spPr>
        <p:txBody>
          <a:bodyPr>
            <a:spAutoFit/>
          </a:bodyPr>
          <a:lstStyle/>
          <a:p>
            <a:pPr eaLnBrk="0" fontAlgn="base" hangingPunct="0">
              <a:spcBef>
                <a:spcPct val="0"/>
              </a:spcBef>
              <a:spcAft>
                <a:spcPct val="0"/>
              </a:spcAft>
              <a:defRPr/>
            </a:pPr>
            <a:r>
              <a:rPr lang="de-CH" sz="2400" dirty="0">
                <a:solidFill>
                  <a:srgbClr val="FFFFFF"/>
                </a:solidFill>
              </a:rPr>
              <a:t>Pat. kann die ihm passend erscheinenden Farben benutzen. Z.B. rot für den stechenden Dauerschmerz</a:t>
            </a:r>
            <a:r>
              <a:rPr lang="de-CH" sz="2400" dirty="0">
                <a:solidFill>
                  <a:srgbClr val="FFFFFF"/>
                </a:solidFill>
                <a:latin typeface="Times New Roman" pitchFamily="18" charset="0"/>
              </a:rPr>
              <a:t>.</a:t>
            </a:r>
          </a:p>
        </p:txBody>
      </p:sp>
      <p:sp>
        <p:nvSpPr>
          <p:cNvPr id="4" name="Fußzeilenplatzhalter 3"/>
          <p:cNvSpPr>
            <a:spLocks noGrp="1"/>
          </p:cNvSpPr>
          <p:nvPr>
            <p:ph type="ftr" sz="quarter" idx="11"/>
          </p:nvPr>
        </p:nvSpPr>
        <p:spPr/>
        <p:txBody>
          <a:bodyPr/>
          <a:lstStyle/>
          <a:p>
            <a:pPr>
              <a:defRPr/>
            </a:pPr>
            <a:r>
              <a:rPr lang="de-DE" smtClean="0">
                <a:solidFill>
                  <a:srgbClr val="000000"/>
                </a:solidFill>
              </a:rPr>
              <a:t>E. Nyberg / WS Schmerz 30.11.2019</a:t>
            </a:r>
            <a:endParaRPr lang="de-DE">
              <a:solidFill>
                <a:srgbClr val="000000"/>
              </a:solidFill>
            </a:endParaRPr>
          </a:p>
        </p:txBody>
      </p:sp>
    </p:spTree>
    <p:extLst>
      <p:ext uri="{BB962C8B-B14F-4D97-AF65-F5344CB8AC3E}">
        <p14:creationId xmlns:p14="http://schemas.microsoft.com/office/powerpoint/2010/main" val="11750806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ChangeArrowheads="1"/>
          </p:cNvSpPr>
          <p:nvPr/>
        </p:nvSpPr>
        <p:spPr bwMode="auto">
          <a:xfrm>
            <a:off x="457200" y="304800"/>
            <a:ext cx="7772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lr>
                <a:schemeClr val="accent2"/>
              </a:buClr>
              <a:buFont typeface="Wingdings 2" pitchFamily="18" charset="2"/>
              <a:buChar char="¢"/>
              <a:defRPr sz="3200">
                <a:solidFill>
                  <a:schemeClr val="tx1"/>
                </a:solidFill>
                <a:latin typeface="Comic Sans MS" pitchFamily="66" charset="0"/>
              </a:defRPr>
            </a:lvl1pPr>
            <a:lvl2pPr marL="742950" indent="-285750">
              <a:spcBef>
                <a:spcPct val="20000"/>
              </a:spcBef>
              <a:buClr>
                <a:schemeClr val="accent2"/>
              </a:buClr>
              <a:buFont typeface="Wingdings 2" pitchFamily="18" charset="2"/>
              <a:buChar char="¢"/>
              <a:defRPr sz="2800">
                <a:solidFill>
                  <a:schemeClr val="tx1"/>
                </a:solidFill>
                <a:latin typeface="Comic Sans MS" pitchFamily="66" charset="0"/>
              </a:defRPr>
            </a:lvl2pPr>
            <a:lvl3pPr marL="1143000" indent="-228600">
              <a:spcBef>
                <a:spcPct val="20000"/>
              </a:spcBef>
              <a:buClr>
                <a:schemeClr val="accent2"/>
              </a:buClr>
              <a:buFont typeface="Wingdings 2" pitchFamily="18" charset="2"/>
              <a:buChar char="¢"/>
              <a:defRPr sz="2400">
                <a:solidFill>
                  <a:schemeClr val="tx1"/>
                </a:solidFill>
                <a:latin typeface="Comic Sans MS" pitchFamily="66" charset="0"/>
              </a:defRPr>
            </a:lvl3pPr>
            <a:lvl4pPr marL="1600200" indent="-228600">
              <a:spcBef>
                <a:spcPct val="20000"/>
              </a:spcBef>
              <a:buClr>
                <a:schemeClr val="accent2"/>
              </a:buClr>
              <a:buFont typeface="Wingdings 2" pitchFamily="18" charset="2"/>
              <a:buChar char="¢"/>
              <a:defRPr sz="2000">
                <a:solidFill>
                  <a:schemeClr val="tx1"/>
                </a:solidFill>
                <a:latin typeface="Comic Sans MS" pitchFamily="66" charset="0"/>
              </a:defRPr>
            </a:lvl4pPr>
            <a:lvl5pPr marL="2057400" indent="-228600">
              <a:spcBef>
                <a:spcPct val="20000"/>
              </a:spcBef>
              <a:buClr>
                <a:schemeClr val="accent2"/>
              </a:buClr>
              <a:buFont typeface="Wingdings 2" pitchFamily="18" charset="2"/>
              <a:buChar char="¢"/>
              <a:defRPr sz="2000">
                <a:solidFill>
                  <a:schemeClr val="tx1"/>
                </a:solidFill>
                <a:latin typeface="Comic Sans MS" pitchFamily="66" charset="0"/>
              </a:defRPr>
            </a:lvl5pPr>
            <a:lvl6pPr marL="2514600" indent="-228600" eaLnBrk="0" fontAlgn="base" hangingPunct="0">
              <a:spcBef>
                <a:spcPct val="20000"/>
              </a:spcBef>
              <a:spcAft>
                <a:spcPct val="0"/>
              </a:spcAft>
              <a:buClr>
                <a:schemeClr val="accent2"/>
              </a:buClr>
              <a:buFont typeface="Wingdings 2" pitchFamily="18" charset="2"/>
              <a:buChar char="¢"/>
              <a:defRPr sz="2000">
                <a:solidFill>
                  <a:schemeClr val="tx1"/>
                </a:solidFill>
                <a:latin typeface="Comic Sans MS" pitchFamily="66" charset="0"/>
              </a:defRPr>
            </a:lvl6pPr>
            <a:lvl7pPr marL="2971800" indent="-228600" eaLnBrk="0" fontAlgn="base" hangingPunct="0">
              <a:spcBef>
                <a:spcPct val="20000"/>
              </a:spcBef>
              <a:spcAft>
                <a:spcPct val="0"/>
              </a:spcAft>
              <a:buClr>
                <a:schemeClr val="accent2"/>
              </a:buClr>
              <a:buFont typeface="Wingdings 2" pitchFamily="18" charset="2"/>
              <a:buChar char="¢"/>
              <a:defRPr sz="2000">
                <a:solidFill>
                  <a:schemeClr val="tx1"/>
                </a:solidFill>
                <a:latin typeface="Comic Sans MS" pitchFamily="66" charset="0"/>
              </a:defRPr>
            </a:lvl7pPr>
            <a:lvl8pPr marL="3429000" indent="-228600" eaLnBrk="0" fontAlgn="base" hangingPunct="0">
              <a:spcBef>
                <a:spcPct val="20000"/>
              </a:spcBef>
              <a:spcAft>
                <a:spcPct val="0"/>
              </a:spcAft>
              <a:buClr>
                <a:schemeClr val="accent2"/>
              </a:buClr>
              <a:buFont typeface="Wingdings 2" pitchFamily="18" charset="2"/>
              <a:buChar char="¢"/>
              <a:defRPr sz="2000">
                <a:solidFill>
                  <a:schemeClr val="tx1"/>
                </a:solidFill>
                <a:latin typeface="Comic Sans MS" pitchFamily="66" charset="0"/>
              </a:defRPr>
            </a:lvl8pPr>
            <a:lvl9pPr marL="3886200" indent="-228600" eaLnBrk="0" fontAlgn="base" hangingPunct="0">
              <a:spcBef>
                <a:spcPct val="20000"/>
              </a:spcBef>
              <a:spcAft>
                <a:spcPct val="0"/>
              </a:spcAft>
              <a:buClr>
                <a:schemeClr val="accent2"/>
              </a:buClr>
              <a:buFont typeface="Wingdings 2" pitchFamily="18" charset="2"/>
              <a:buChar char="¢"/>
              <a:defRPr sz="2000">
                <a:solidFill>
                  <a:schemeClr val="tx1"/>
                </a:solidFill>
                <a:latin typeface="Comic Sans MS" pitchFamily="66" charset="0"/>
              </a:defRPr>
            </a:lvl9pPr>
          </a:lstStyle>
          <a:p>
            <a:pPr algn="ctr" eaLnBrk="0" fontAlgn="base" hangingPunct="0">
              <a:spcBef>
                <a:spcPct val="0"/>
              </a:spcBef>
              <a:spcAft>
                <a:spcPct val="0"/>
              </a:spcAft>
              <a:buClrTx/>
              <a:buFontTx/>
              <a:buNone/>
            </a:pPr>
            <a:r>
              <a:rPr lang="de-DE" altLang="de-DE" sz="2800">
                <a:solidFill>
                  <a:srgbClr val="FF0000"/>
                </a:solidFill>
              </a:rPr>
              <a:t>Typen der Schmerzverarbeitung I</a:t>
            </a:r>
            <a:endParaRPr lang="de-DE" altLang="de-DE" sz="3600">
              <a:solidFill>
                <a:srgbClr val="FF0000"/>
              </a:solidFill>
            </a:endParaRPr>
          </a:p>
        </p:txBody>
      </p:sp>
      <p:sp>
        <p:nvSpPr>
          <p:cNvPr id="40963" name="Rectangle 3"/>
          <p:cNvSpPr>
            <a:spLocks noChangeArrowheads="1"/>
          </p:cNvSpPr>
          <p:nvPr/>
        </p:nvSpPr>
        <p:spPr bwMode="auto">
          <a:xfrm>
            <a:off x="457200" y="1143000"/>
            <a:ext cx="8229600"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lr>
                <a:schemeClr val="accent2"/>
              </a:buClr>
              <a:buFont typeface="Wingdings 2" pitchFamily="18" charset="2"/>
              <a:buChar char="¢"/>
              <a:defRPr sz="3200">
                <a:solidFill>
                  <a:schemeClr val="tx1"/>
                </a:solidFill>
                <a:latin typeface="Comic Sans MS" pitchFamily="66" charset="0"/>
              </a:defRPr>
            </a:lvl1pPr>
            <a:lvl2pPr marL="742950" indent="-285750">
              <a:spcBef>
                <a:spcPct val="20000"/>
              </a:spcBef>
              <a:buClr>
                <a:schemeClr val="accent2"/>
              </a:buClr>
              <a:buFont typeface="Wingdings 2" pitchFamily="18" charset="2"/>
              <a:buChar char="¢"/>
              <a:defRPr sz="2800">
                <a:solidFill>
                  <a:schemeClr val="tx1"/>
                </a:solidFill>
                <a:latin typeface="Comic Sans MS" pitchFamily="66" charset="0"/>
              </a:defRPr>
            </a:lvl2pPr>
            <a:lvl3pPr marL="1143000" indent="-228600">
              <a:spcBef>
                <a:spcPct val="20000"/>
              </a:spcBef>
              <a:buClr>
                <a:schemeClr val="accent2"/>
              </a:buClr>
              <a:buFont typeface="Wingdings 2" pitchFamily="18" charset="2"/>
              <a:buChar char="¢"/>
              <a:defRPr sz="2400">
                <a:solidFill>
                  <a:schemeClr val="tx1"/>
                </a:solidFill>
                <a:latin typeface="Comic Sans MS" pitchFamily="66" charset="0"/>
              </a:defRPr>
            </a:lvl3pPr>
            <a:lvl4pPr marL="1600200" indent="-228600">
              <a:spcBef>
                <a:spcPct val="20000"/>
              </a:spcBef>
              <a:buClr>
                <a:schemeClr val="accent2"/>
              </a:buClr>
              <a:buFont typeface="Wingdings 2" pitchFamily="18" charset="2"/>
              <a:buChar char="¢"/>
              <a:defRPr sz="2000">
                <a:solidFill>
                  <a:schemeClr val="tx1"/>
                </a:solidFill>
                <a:latin typeface="Comic Sans MS" pitchFamily="66" charset="0"/>
              </a:defRPr>
            </a:lvl4pPr>
            <a:lvl5pPr marL="2057400" indent="-228600">
              <a:spcBef>
                <a:spcPct val="20000"/>
              </a:spcBef>
              <a:buClr>
                <a:schemeClr val="accent2"/>
              </a:buClr>
              <a:buFont typeface="Wingdings 2" pitchFamily="18" charset="2"/>
              <a:buChar char="¢"/>
              <a:defRPr sz="2000">
                <a:solidFill>
                  <a:schemeClr val="tx1"/>
                </a:solidFill>
                <a:latin typeface="Comic Sans MS" pitchFamily="66" charset="0"/>
              </a:defRPr>
            </a:lvl5pPr>
            <a:lvl6pPr marL="2514600" indent="-228600" eaLnBrk="0" fontAlgn="base" hangingPunct="0">
              <a:spcBef>
                <a:spcPct val="20000"/>
              </a:spcBef>
              <a:spcAft>
                <a:spcPct val="0"/>
              </a:spcAft>
              <a:buClr>
                <a:schemeClr val="accent2"/>
              </a:buClr>
              <a:buFont typeface="Wingdings 2" pitchFamily="18" charset="2"/>
              <a:buChar char="¢"/>
              <a:defRPr sz="2000">
                <a:solidFill>
                  <a:schemeClr val="tx1"/>
                </a:solidFill>
                <a:latin typeface="Comic Sans MS" pitchFamily="66" charset="0"/>
              </a:defRPr>
            </a:lvl6pPr>
            <a:lvl7pPr marL="2971800" indent="-228600" eaLnBrk="0" fontAlgn="base" hangingPunct="0">
              <a:spcBef>
                <a:spcPct val="20000"/>
              </a:spcBef>
              <a:spcAft>
                <a:spcPct val="0"/>
              </a:spcAft>
              <a:buClr>
                <a:schemeClr val="accent2"/>
              </a:buClr>
              <a:buFont typeface="Wingdings 2" pitchFamily="18" charset="2"/>
              <a:buChar char="¢"/>
              <a:defRPr sz="2000">
                <a:solidFill>
                  <a:schemeClr val="tx1"/>
                </a:solidFill>
                <a:latin typeface="Comic Sans MS" pitchFamily="66" charset="0"/>
              </a:defRPr>
            </a:lvl7pPr>
            <a:lvl8pPr marL="3429000" indent="-228600" eaLnBrk="0" fontAlgn="base" hangingPunct="0">
              <a:spcBef>
                <a:spcPct val="20000"/>
              </a:spcBef>
              <a:spcAft>
                <a:spcPct val="0"/>
              </a:spcAft>
              <a:buClr>
                <a:schemeClr val="accent2"/>
              </a:buClr>
              <a:buFont typeface="Wingdings 2" pitchFamily="18" charset="2"/>
              <a:buChar char="¢"/>
              <a:defRPr sz="2000">
                <a:solidFill>
                  <a:schemeClr val="tx1"/>
                </a:solidFill>
                <a:latin typeface="Comic Sans MS" pitchFamily="66" charset="0"/>
              </a:defRPr>
            </a:lvl8pPr>
            <a:lvl9pPr marL="3886200" indent="-228600" eaLnBrk="0" fontAlgn="base" hangingPunct="0">
              <a:spcBef>
                <a:spcPct val="20000"/>
              </a:spcBef>
              <a:spcAft>
                <a:spcPct val="0"/>
              </a:spcAft>
              <a:buClr>
                <a:schemeClr val="accent2"/>
              </a:buClr>
              <a:buFont typeface="Wingdings 2" pitchFamily="18" charset="2"/>
              <a:buChar char="¢"/>
              <a:defRPr sz="2000">
                <a:solidFill>
                  <a:schemeClr val="tx1"/>
                </a:solidFill>
                <a:latin typeface="Comic Sans MS" pitchFamily="66" charset="0"/>
              </a:defRPr>
            </a:lvl9pPr>
          </a:lstStyle>
          <a:p>
            <a:pPr eaLnBrk="0" fontAlgn="base" hangingPunct="0">
              <a:spcAft>
                <a:spcPct val="0"/>
              </a:spcAft>
              <a:buClr>
                <a:srgbClr val="3333CC"/>
              </a:buClr>
              <a:buFont typeface="Wingdings 2" pitchFamily="18" charset="2"/>
              <a:buNone/>
            </a:pPr>
            <a:r>
              <a:rPr lang="de-DE" altLang="de-DE" sz="2400">
                <a:solidFill>
                  <a:srgbClr val="FF0000"/>
                </a:solidFill>
              </a:rPr>
              <a:t>Vermeider:</a:t>
            </a:r>
            <a:r>
              <a:rPr lang="de-DE" altLang="de-DE" sz="2400">
                <a:solidFill>
                  <a:srgbClr val="000000"/>
                </a:solidFill>
              </a:rPr>
              <a:t> </a:t>
            </a:r>
          </a:p>
          <a:p>
            <a:pPr lvl="1" eaLnBrk="0" fontAlgn="base" hangingPunct="0">
              <a:spcAft>
                <a:spcPct val="0"/>
              </a:spcAft>
              <a:buClr>
                <a:srgbClr val="3333CC"/>
              </a:buClr>
            </a:pPr>
            <a:r>
              <a:rPr lang="de-DE" altLang="de-DE" sz="2000">
                <a:solidFill>
                  <a:srgbClr val="000000"/>
                </a:solidFill>
              </a:rPr>
              <a:t>“seitdem ich Schmerzen habe, habe ich viele Aktivitäten aufgegeben, die mir früher Spass gemacht haben”,</a:t>
            </a:r>
          </a:p>
          <a:p>
            <a:pPr lvl="1" eaLnBrk="0" fontAlgn="base" hangingPunct="0">
              <a:spcAft>
                <a:spcPct val="0"/>
              </a:spcAft>
              <a:buClr>
                <a:srgbClr val="3333CC"/>
              </a:buClr>
            </a:pPr>
            <a:r>
              <a:rPr lang="de-DE" altLang="de-DE" sz="2000">
                <a:solidFill>
                  <a:srgbClr val="000000"/>
                </a:solidFill>
              </a:rPr>
              <a:t>“meine Familie hat wegen meiner Schmerzen viele meiner Pflichten übernommen”, </a:t>
            </a:r>
          </a:p>
          <a:p>
            <a:pPr lvl="1" eaLnBrk="0" fontAlgn="base" hangingPunct="0">
              <a:spcAft>
                <a:spcPct val="0"/>
              </a:spcAft>
              <a:buClr>
                <a:srgbClr val="3333CC"/>
              </a:buClr>
            </a:pPr>
            <a:r>
              <a:rPr lang="de-DE" altLang="de-DE" sz="2000">
                <a:solidFill>
                  <a:srgbClr val="000000"/>
                </a:solidFill>
              </a:rPr>
              <a:t>“ich habe Angst, dass Bewegung meine Schmerzen verschlimmern könnten”</a:t>
            </a:r>
          </a:p>
          <a:p>
            <a:pPr lvl="1" eaLnBrk="0" fontAlgn="base" hangingPunct="0">
              <a:spcAft>
                <a:spcPct val="0"/>
              </a:spcAft>
              <a:buClr>
                <a:srgbClr val="3333CC"/>
              </a:buClr>
            </a:pPr>
            <a:r>
              <a:rPr lang="de-DE" altLang="de-DE" sz="2000">
                <a:solidFill>
                  <a:srgbClr val="000000"/>
                </a:solidFill>
              </a:rPr>
              <a:t>“der Schmerz beherrscht mein Leben”</a:t>
            </a:r>
          </a:p>
          <a:p>
            <a:pPr lvl="1" eaLnBrk="0" fontAlgn="base" hangingPunct="0">
              <a:spcAft>
                <a:spcPct val="0"/>
              </a:spcAft>
              <a:buClr>
                <a:srgbClr val="3333CC"/>
              </a:buClr>
            </a:pPr>
            <a:r>
              <a:rPr lang="de-DE" altLang="de-DE" sz="2000">
                <a:solidFill>
                  <a:srgbClr val="FF3300"/>
                </a:solidFill>
              </a:rPr>
              <a:t>fear-avoidance-beliefs</a:t>
            </a:r>
          </a:p>
          <a:p>
            <a:pPr eaLnBrk="0" fontAlgn="base" hangingPunct="0">
              <a:spcAft>
                <a:spcPct val="0"/>
              </a:spcAft>
              <a:buClr>
                <a:srgbClr val="3333CC"/>
              </a:buClr>
              <a:buFont typeface="Wingdings 2" pitchFamily="18" charset="2"/>
              <a:buNone/>
            </a:pPr>
            <a:r>
              <a:rPr lang="de-DE" altLang="de-DE" sz="2400">
                <a:solidFill>
                  <a:srgbClr val="FF0000"/>
                </a:solidFill>
              </a:rPr>
              <a:t>Depressive Reaktion</a:t>
            </a:r>
            <a:r>
              <a:rPr lang="de-DE" altLang="de-DE" sz="2400">
                <a:solidFill>
                  <a:srgbClr val="000000"/>
                </a:solidFill>
              </a:rPr>
              <a:t>: </a:t>
            </a:r>
          </a:p>
          <a:p>
            <a:pPr lvl="1" eaLnBrk="0" fontAlgn="base" hangingPunct="0">
              <a:spcAft>
                <a:spcPct val="0"/>
              </a:spcAft>
              <a:buClr>
                <a:srgbClr val="3333CC"/>
              </a:buClr>
            </a:pPr>
            <a:r>
              <a:rPr lang="de-DE" altLang="de-DE" sz="2000">
                <a:solidFill>
                  <a:srgbClr val="000000"/>
                </a:solidFill>
              </a:rPr>
              <a:t>“ich bin niedergeschlagen und hilflos”,</a:t>
            </a:r>
          </a:p>
          <a:p>
            <a:pPr lvl="1" eaLnBrk="0" fontAlgn="base" hangingPunct="0">
              <a:spcAft>
                <a:spcPct val="0"/>
              </a:spcAft>
              <a:buClr>
                <a:srgbClr val="3333CC"/>
              </a:buClr>
            </a:pPr>
            <a:r>
              <a:rPr lang="de-DE" altLang="de-DE" sz="2000">
                <a:solidFill>
                  <a:srgbClr val="000000"/>
                </a:solidFill>
              </a:rPr>
              <a:t>“die Schmerzen überwältigen mich”, </a:t>
            </a:r>
          </a:p>
          <a:p>
            <a:pPr lvl="1" eaLnBrk="0" fontAlgn="base" hangingPunct="0">
              <a:spcAft>
                <a:spcPct val="0"/>
              </a:spcAft>
              <a:buClr>
                <a:srgbClr val="3333CC"/>
              </a:buClr>
            </a:pPr>
            <a:r>
              <a:rPr lang="de-DE" altLang="de-DE" sz="2000">
                <a:solidFill>
                  <a:srgbClr val="000000"/>
                </a:solidFill>
              </a:rPr>
              <a:t>“wenn ich an meine Schmerzen denke, kommt eine Katastrophenstimmung auf und ich denke dann: “es wird immer schlimmer werden”</a:t>
            </a:r>
          </a:p>
        </p:txBody>
      </p:sp>
      <p:sp>
        <p:nvSpPr>
          <p:cNvPr id="3" name="Fußzeilenplatzhalter 2"/>
          <p:cNvSpPr>
            <a:spLocks noGrp="1"/>
          </p:cNvSpPr>
          <p:nvPr>
            <p:ph type="ftr" sz="quarter" idx="11"/>
          </p:nvPr>
        </p:nvSpPr>
        <p:spPr/>
        <p:txBody>
          <a:bodyPr/>
          <a:lstStyle/>
          <a:p>
            <a:pPr>
              <a:defRPr/>
            </a:pPr>
            <a:r>
              <a:rPr lang="de-DE" smtClean="0">
                <a:solidFill>
                  <a:srgbClr val="000000"/>
                </a:solidFill>
              </a:rPr>
              <a:t>E. Nyberg / WS Schmerz 30.11.2019</a:t>
            </a:r>
            <a:endParaRPr lang="de-DE">
              <a:solidFill>
                <a:srgbClr val="000000"/>
              </a:solidFill>
            </a:endParaRPr>
          </a:p>
        </p:txBody>
      </p:sp>
    </p:spTree>
    <p:extLst>
      <p:ext uri="{BB962C8B-B14F-4D97-AF65-F5344CB8AC3E}">
        <p14:creationId xmlns:p14="http://schemas.microsoft.com/office/powerpoint/2010/main" val="209880966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ChangeArrowheads="1"/>
          </p:cNvSpPr>
          <p:nvPr/>
        </p:nvSpPr>
        <p:spPr bwMode="auto">
          <a:xfrm>
            <a:off x="457200" y="304800"/>
            <a:ext cx="7772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lr>
                <a:schemeClr val="accent2"/>
              </a:buClr>
              <a:buFont typeface="Wingdings 2" pitchFamily="18" charset="2"/>
              <a:buChar char="¢"/>
              <a:defRPr sz="3200">
                <a:solidFill>
                  <a:schemeClr val="tx1"/>
                </a:solidFill>
                <a:latin typeface="Comic Sans MS" pitchFamily="66" charset="0"/>
              </a:defRPr>
            </a:lvl1pPr>
            <a:lvl2pPr marL="742950" indent="-285750">
              <a:spcBef>
                <a:spcPct val="20000"/>
              </a:spcBef>
              <a:buClr>
                <a:schemeClr val="accent2"/>
              </a:buClr>
              <a:buFont typeface="Wingdings 2" pitchFamily="18" charset="2"/>
              <a:buChar char="¢"/>
              <a:defRPr sz="2800">
                <a:solidFill>
                  <a:schemeClr val="tx1"/>
                </a:solidFill>
                <a:latin typeface="Comic Sans MS" pitchFamily="66" charset="0"/>
              </a:defRPr>
            </a:lvl2pPr>
            <a:lvl3pPr marL="1143000" indent="-228600">
              <a:spcBef>
                <a:spcPct val="20000"/>
              </a:spcBef>
              <a:buClr>
                <a:schemeClr val="accent2"/>
              </a:buClr>
              <a:buFont typeface="Wingdings 2" pitchFamily="18" charset="2"/>
              <a:buChar char="¢"/>
              <a:defRPr sz="2400">
                <a:solidFill>
                  <a:schemeClr val="tx1"/>
                </a:solidFill>
                <a:latin typeface="Comic Sans MS" pitchFamily="66" charset="0"/>
              </a:defRPr>
            </a:lvl3pPr>
            <a:lvl4pPr marL="1600200" indent="-228600">
              <a:spcBef>
                <a:spcPct val="20000"/>
              </a:spcBef>
              <a:buClr>
                <a:schemeClr val="accent2"/>
              </a:buClr>
              <a:buFont typeface="Wingdings 2" pitchFamily="18" charset="2"/>
              <a:buChar char="¢"/>
              <a:defRPr sz="2000">
                <a:solidFill>
                  <a:schemeClr val="tx1"/>
                </a:solidFill>
                <a:latin typeface="Comic Sans MS" pitchFamily="66" charset="0"/>
              </a:defRPr>
            </a:lvl4pPr>
            <a:lvl5pPr marL="2057400" indent="-228600">
              <a:spcBef>
                <a:spcPct val="20000"/>
              </a:spcBef>
              <a:buClr>
                <a:schemeClr val="accent2"/>
              </a:buClr>
              <a:buFont typeface="Wingdings 2" pitchFamily="18" charset="2"/>
              <a:buChar char="¢"/>
              <a:defRPr sz="2000">
                <a:solidFill>
                  <a:schemeClr val="tx1"/>
                </a:solidFill>
                <a:latin typeface="Comic Sans MS" pitchFamily="66" charset="0"/>
              </a:defRPr>
            </a:lvl5pPr>
            <a:lvl6pPr marL="2514600" indent="-228600" eaLnBrk="0" fontAlgn="base" hangingPunct="0">
              <a:spcBef>
                <a:spcPct val="20000"/>
              </a:spcBef>
              <a:spcAft>
                <a:spcPct val="0"/>
              </a:spcAft>
              <a:buClr>
                <a:schemeClr val="accent2"/>
              </a:buClr>
              <a:buFont typeface="Wingdings 2" pitchFamily="18" charset="2"/>
              <a:buChar char="¢"/>
              <a:defRPr sz="2000">
                <a:solidFill>
                  <a:schemeClr val="tx1"/>
                </a:solidFill>
                <a:latin typeface="Comic Sans MS" pitchFamily="66" charset="0"/>
              </a:defRPr>
            </a:lvl6pPr>
            <a:lvl7pPr marL="2971800" indent="-228600" eaLnBrk="0" fontAlgn="base" hangingPunct="0">
              <a:spcBef>
                <a:spcPct val="20000"/>
              </a:spcBef>
              <a:spcAft>
                <a:spcPct val="0"/>
              </a:spcAft>
              <a:buClr>
                <a:schemeClr val="accent2"/>
              </a:buClr>
              <a:buFont typeface="Wingdings 2" pitchFamily="18" charset="2"/>
              <a:buChar char="¢"/>
              <a:defRPr sz="2000">
                <a:solidFill>
                  <a:schemeClr val="tx1"/>
                </a:solidFill>
                <a:latin typeface="Comic Sans MS" pitchFamily="66" charset="0"/>
              </a:defRPr>
            </a:lvl7pPr>
            <a:lvl8pPr marL="3429000" indent="-228600" eaLnBrk="0" fontAlgn="base" hangingPunct="0">
              <a:spcBef>
                <a:spcPct val="20000"/>
              </a:spcBef>
              <a:spcAft>
                <a:spcPct val="0"/>
              </a:spcAft>
              <a:buClr>
                <a:schemeClr val="accent2"/>
              </a:buClr>
              <a:buFont typeface="Wingdings 2" pitchFamily="18" charset="2"/>
              <a:buChar char="¢"/>
              <a:defRPr sz="2000">
                <a:solidFill>
                  <a:schemeClr val="tx1"/>
                </a:solidFill>
                <a:latin typeface="Comic Sans MS" pitchFamily="66" charset="0"/>
              </a:defRPr>
            </a:lvl8pPr>
            <a:lvl9pPr marL="3886200" indent="-228600" eaLnBrk="0" fontAlgn="base" hangingPunct="0">
              <a:spcBef>
                <a:spcPct val="20000"/>
              </a:spcBef>
              <a:spcAft>
                <a:spcPct val="0"/>
              </a:spcAft>
              <a:buClr>
                <a:schemeClr val="accent2"/>
              </a:buClr>
              <a:buFont typeface="Wingdings 2" pitchFamily="18" charset="2"/>
              <a:buChar char="¢"/>
              <a:defRPr sz="2000">
                <a:solidFill>
                  <a:schemeClr val="tx1"/>
                </a:solidFill>
                <a:latin typeface="Comic Sans MS" pitchFamily="66" charset="0"/>
              </a:defRPr>
            </a:lvl9pPr>
          </a:lstStyle>
          <a:p>
            <a:pPr algn="ctr" eaLnBrk="0" fontAlgn="base" hangingPunct="0">
              <a:spcBef>
                <a:spcPct val="0"/>
              </a:spcBef>
              <a:spcAft>
                <a:spcPct val="0"/>
              </a:spcAft>
              <a:buClrTx/>
              <a:buFontTx/>
              <a:buNone/>
            </a:pPr>
            <a:r>
              <a:rPr lang="de-DE" altLang="de-DE">
                <a:solidFill>
                  <a:srgbClr val="FF0000"/>
                </a:solidFill>
              </a:rPr>
              <a:t>Typen der Schmerzverarbeitung II</a:t>
            </a:r>
            <a:endParaRPr lang="de-DE" altLang="de-DE" sz="3600">
              <a:solidFill>
                <a:srgbClr val="FF0000"/>
              </a:solidFill>
            </a:endParaRPr>
          </a:p>
        </p:txBody>
      </p:sp>
      <p:sp>
        <p:nvSpPr>
          <p:cNvPr id="41987" name="Rectangle 3"/>
          <p:cNvSpPr>
            <a:spLocks noChangeArrowheads="1"/>
          </p:cNvSpPr>
          <p:nvPr/>
        </p:nvSpPr>
        <p:spPr bwMode="auto">
          <a:xfrm>
            <a:off x="395288" y="1447800"/>
            <a:ext cx="8240712" cy="4860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lr>
                <a:schemeClr val="accent2"/>
              </a:buClr>
              <a:buFont typeface="Wingdings 2" pitchFamily="18" charset="2"/>
              <a:buChar char="¢"/>
              <a:defRPr sz="3200">
                <a:solidFill>
                  <a:schemeClr val="tx1"/>
                </a:solidFill>
                <a:latin typeface="Comic Sans MS" pitchFamily="66" charset="0"/>
              </a:defRPr>
            </a:lvl1pPr>
            <a:lvl2pPr marL="742950" indent="-285750">
              <a:spcBef>
                <a:spcPct val="20000"/>
              </a:spcBef>
              <a:buClr>
                <a:schemeClr val="accent2"/>
              </a:buClr>
              <a:buFont typeface="Wingdings 2" pitchFamily="18" charset="2"/>
              <a:buChar char="¢"/>
              <a:defRPr sz="2800">
                <a:solidFill>
                  <a:schemeClr val="tx1"/>
                </a:solidFill>
                <a:latin typeface="Comic Sans MS" pitchFamily="66" charset="0"/>
              </a:defRPr>
            </a:lvl2pPr>
            <a:lvl3pPr marL="1143000" indent="-228600">
              <a:spcBef>
                <a:spcPct val="20000"/>
              </a:spcBef>
              <a:buClr>
                <a:schemeClr val="accent2"/>
              </a:buClr>
              <a:buFont typeface="Wingdings 2" pitchFamily="18" charset="2"/>
              <a:buChar char="¢"/>
              <a:defRPr sz="2400">
                <a:solidFill>
                  <a:schemeClr val="tx1"/>
                </a:solidFill>
                <a:latin typeface="Comic Sans MS" pitchFamily="66" charset="0"/>
              </a:defRPr>
            </a:lvl3pPr>
            <a:lvl4pPr marL="1600200" indent="-228600">
              <a:spcBef>
                <a:spcPct val="20000"/>
              </a:spcBef>
              <a:buClr>
                <a:schemeClr val="accent2"/>
              </a:buClr>
              <a:buFont typeface="Wingdings 2" pitchFamily="18" charset="2"/>
              <a:buChar char="¢"/>
              <a:defRPr sz="2000">
                <a:solidFill>
                  <a:schemeClr val="tx1"/>
                </a:solidFill>
                <a:latin typeface="Comic Sans MS" pitchFamily="66" charset="0"/>
              </a:defRPr>
            </a:lvl4pPr>
            <a:lvl5pPr marL="2057400" indent="-228600">
              <a:spcBef>
                <a:spcPct val="20000"/>
              </a:spcBef>
              <a:buClr>
                <a:schemeClr val="accent2"/>
              </a:buClr>
              <a:buFont typeface="Wingdings 2" pitchFamily="18" charset="2"/>
              <a:buChar char="¢"/>
              <a:defRPr sz="2000">
                <a:solidFill>
                  <a:schemeClr val="tx1"/>
                </a:solidFill>
                <a:latin typeface="Comic Sans MS" pitchFamily="66" charset="0"/>
              </a:defRPr>
            </a:lvl5pPr>
            <a:lvl6pPr marL="2514600" indent="-228600" eaLnBrk="0" fontAlgn="base" hangingPunct="0">
              <a:spcBef>
                <a:spcPct val="20000"/>
              </a:spcBef>
              <a:spcAft>
                <a:spcPct val="0"/>
              </a:spcAft>
              <a:buClr>
                <a:schemeClr val="accent2"/>
              </a:buClr>
              <a:buFont typeface="Wingdings 2" pitchFamily="18" charset="2"/>
              <a:buChar char="¢"/>
              <a:defRPr sz="2000">
                <a:solidFill>
                  <a:schemeClr val="tx1"/>
                </a:solidFill>
                <a:latin typeface="Comic Sans MS" pitchFamily="66" charset="0"/>
              </a:defRPr>
            </a:lvl6pPr>
            <a:lvl7pPr marL="2971800" indent="-228600" eaLnBrk="0" fontAlgn="base" hangingPunct="0">
              <a:spcBef>
                <a:spcPct val="20000"/>
              </a:spcBef>
              <a:spcAft>
                <a:spcPct val="0"/>
              </a:spcAft>
              <a:buClr>
                <a:schemeClr val="accent2"/>
              </a:buClr>
              <a:buFont typeface="Wingdings 2" pitchFamily="18" charset="2"/>
              <a:buChar char="¢"/>
              <a:defRPr sz="2000">
                <a:solidFill>
                  <a:schemeClr val="tx1"/>
                </a:solidFill>
                <a:latin typeface="Comic Sans MS" pitchFamily="66" charset="0"/>
              </a:defRPr>
            </a:lvl7pPr>
            <a:lvl8pPr marL="3429000" indent="-228600" eaLnBrk="0" fontAlgn="base" hangingPunct="0">
              <a:spcBef>
                <a:spcPct val="20000"/>
              </a:spcBef>
              <a:spcAft>
                <a:spcPct val="0"/>
              </a:spcAft>
              <a:buClr>
                <a:schemeClr val="accent2"/>
              </a:buClr>
              <a:buFont typeface="Wingdings 2" pitchFamily="18" charset="2"/>
              <a:buChar char="¢"/>
              <a:defRPr sz="2000">
                <a:solidFill>
                  <a:schemeClr val="tx1"/>
                </a:solidFill>
                <a:latin typeface="Comic Sans MS" pitchFamily="66" charset="0"/>
              </a:defRPr>
            </a:lvl8pPr>
            <a:lvl9pPr marL="3886200" indent="-228600" eaLnBrk="0" fontAlgn="base" hangingPunct="0">
              <a:spcBef>
                <a:spcPct val="20000"/>
              </a:spcBef>
              <a:spcAft>
                <a:spcPct val="0"/>
              </a:spcAft>
              <a:buClr>
                <a:schemeClr val="accent2"/>
              </a:buClr>
              <a:buFont typeface="Wingdings 2" pitchFamily="18" charset="2"/>
              <a:buChar char="¢"/>
              <a:defRPr sz="2000">
                <a:solidFill>
                  <a:schemeClr val="tx1"/>
                </a:solidFill>
                <a:latin typeface="Comic Sans MS" pitchFamily="66" charset="0"/>
              </a:defRPr>
            </a:lvl9pPr>
          </a:lstStyle>
          <a:p>
            <a:pPr eaLnBrk="0" fontAlgn="base" hangingPunct="0">
              <a:spcAft>
                <a:spcPct val="0"/>
              </a:spcAft>
              <a:buClr>
                <a:srgbClr val="3333CC"/>
              </a:buClr>
              <a:buFont typeface="Wingdings 2" pitchFamily="18" charset="2"/>
              <a:buNone/>
            </a:pPr>
            <a:r>
              <a:rPr lang="de-DE" altLang="de-DE">
                <a:solidFill>
                  <a:srgbClr val="FF0000"/>
                </a:solidFill>
              </a:rPr>
              <a:t>Durchhalter: </a:t>
            </a:r>
          </a:p>
          <a:p>
            <a:pPr lvl="1" eaLnBrk="0" fontAlgn="base" hangingPunct="0">
              <a:spcAft>
                <a:spcPct val="0"/>
              </a:spcAft>
              <a:buClr>
                <a:srgbClr val="3333CC"/>
              </a:buClr>
              <a:buFont typeface="Wingdings" pitchFamily="2" charset="2"/>
              <a:buChar char="§"/>
            </a:pPr>
            <a:r>
              <a:rPr lang="de-DE" altLang="de-DE">
                <a:solidFill>
                  <a:srgbClr val="000000"/>
                </a:solidFill>
              </a:rPr>
              <a:t>“es fällt mir schwer Pausen einzulegen und ich überfordere mich häufig”, </a:t>
            </a:r>
          </a:p>
          <a:p>
            <a:pPr lvl="1" eaLnBrk="0" fontAlgn="base" hangingPunct="0">
              <a:spcAft>
                <a:spcPct val="0"/>
              </a:spcAft>
              <a:buClr>
                <a:srgbClr val="3333CC"/>
              </a:buClr>
              <a:buFont typeface="Wingdings" pitchFamily="2" charset="2"/>
              <a:buChar char="§"/>
            </a:pPr>
            <a:r>
              <a:rPr lang="de-DE" altLang="de-DE">
                <a:solidFill>
                  <a:srgbClr val="000000"/>
                </a:solidFill>
              </a:rPr>
              <a:t>“ich möchte immer alles perfekt machen”</a:t>
            </a:r>
          </a:p>
          <a:p>
            <a:pPr eaLnBrk="0" fontAlgn="base" hangingPunct="0">
              <a:spcAft>
                <a:spcPct val="0"/>
              </a:spcAft>
              <a:buClr>
                <a:srgbClr val="3333CC"/>
              </a:buClr>
              <a:buFont typeface="Wingdings" pitchFamily="2" charset="2"/>
              <a:buNone/>
            </a:pPr>
            <a:r>
              <a:rPr lang="de-DE" altLang="de-DE">
                <a:solidFill>
                  <a:srgbClr val="FF3300"/>
                </a:solidFill>
              </a:rPr>
              <a:t>Bagatellisierer:</a:t>
            </a:r>
          </a:p>
          <a:p>
            <a:pPr lvl="1" eaLnBrk="0" fontAlgn="base" hangingPunct="0">
              <a:spcAft>
                <a:spcPct val="0"/>
              </a:spcAft>
              <a:buClr>
                <a:srgbClr val="3333CC"/>
              </a:buClr>
              <a:buFont typeface="Wingdings" pitchFamily="2" charset="2"/>
              <a:buChar char="§"/>
            </a:pPr>
            <a:r>
              <a:rPr lang="de-DE" altLang="de-DE">
                <a:solidFill>
                  <a:srgbClr val="000000"/>
                </a:solidFill>
              </a:rPr>
              <a:t>“es ist nicht so schlimm“</a:t>
            </a:r>
          </a:p>
          <a:p>
            <a:pPr lvl="1" eaLnBrk="0" fontAlgn="base" hangingPunct="0">
              <a:spcAft>
                <a:spcPct val="0"/>
              </a:spcAft>
              <a:buClr>
                <a:srgbClr val="3333CC"/>
              </a:buClr>
              <a:buFont typeface="Wingdings" pitchFamily="2" charset="2"/>
              <a:buChar char="§"/>
            </a:pPr>
            <a:r>
              <a:rPr lang="de-DE" altLang="de-DE">
                <a:solidFill>
                  <a:srgbClr val="000000"/>
                </a:solidFill>
              </a:rPr>
              <a:t>„es wird schon wieder“</a:t>
            </a:r>
          </a:p>
          <a:p>
            <a:pPr lvl="1" eaLnBrk="0" fontAlgn="base" hangingPunct="0">
              <a:spcAft>
                <a:spcPct val="0"/>
              </a:spcAft>
              <a:buClr>
                <a:srgbClr val="3333CC"/>
              </a:buClr>
              <a:buFont typeface="Wingdings" pitchFamily="2" charset="2"/>
              <a:buChar char="§"/>
            </a:pPr>
            <a:r>
              <a:rPr lang="de-DE" altLang="de-DE">
                <a:solidFill>
                  <a:srgbClr val="000000"/>
                </a:solidFill>
              </a:rPr>
              <a:t>„ich schaffe das schon“</a:t>
            </a:r>
          </a:p>
          <a:p>
            <a:pPr eaLnBrk="0" fontAlgn="base" hangingPunct="0">
              <a:spcAft>
                <a:spcPct val="0"/>
              </a:spcAft>
              <a:buClr>
                <a:srgbClr val="3333CC"/>
              </a:buClr>
              <a:buFont typeface="Wingdings" pitchFamily="2" charset="2"/>
              <a:buNone/>
            </a:pPr>
            <a:r>
              <a:rPr lang="de-DE" altLang="de-DE" b="1">
                <a:solidFill>
                  <a:srgbClr val="000000"/>
                </a:solidFill>
                <a:sym typeface="Wingdings 3" pitchFamily="18" charset="2"/>
              </a:rPr>
              <a:t></a:t>
            </a:r>
            <a:r>
              <a:rPr lang="de-DE" altLang="de-DE">
                <a:solidFill>
                  <a:srgbClr val="3333CC"/>
                </a:solidFill>
              </a:rPr>
              <a:t>Durchhalteparolen</a:t>
            </a:r>
            <a:endParaRPr lang="de-DE" altLang="de-DE">
              <a:solidFill>
                <a:srgbClr val="000000"/>
              </a:solidFill>
              <a:latin typeface="Arial Rounded MT Bold" pitchFamily="34" charset="0"/>
            </a:endParaRPr>
          </a:p>
        </p:txBody>
      </p:sp>
      <p:sp>
        <p:nvSpPr>
          <p:cNvPr id="3" name="Fußzeilenplatzhalter 2"/>
          <p:cNvSpPr>
            <a:spLocks noGrp="1"/>
          </p:cNvSpPr>
          <p:nvPr>
            <p:ph type="ftr" sz="quarter" idx="11"/>
          </p:nvPr>
        </p:nvSpPr>
        <p:spPr/>
        <p:txBody>
          <a:bodyPr/>
          <a:lstStyle/>
          <a:p>
            <a:pPr>
              <a:defRPr/>
            </a:pPr>
            <a:r>
              <a:rPr lang="de-DE" smtClean="0">
                <a:solidFill>
                  <a:srgbClr val="000000"/>
                </a:solidFill>
              </a:rPr>
              <a:t>E. Nyberg / WS Schmerz 30.11.2019</a:t>
            </a:r>
            <a:endParaRPr lang="de-DE">
              <a:solidFill>
                <a:srgbClr val="000000"/>
              </a:solidFill>
            </a:endParaRPr>
          </a:p>
        </p:txBody>
      </p:sp>
    </p:spTree>
    <p:extLst>
      <p:ext uri="{BB962C8B-B14F-4D97-AF65-F5344CB8AC3E}">
        <p14:creationId xmlns:p14="http://schemas.microsoft.com/office/powerpoint/2010/main" val="241588758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4034" name="Object 2"/>
          <p:cNvGraphicFramePr>
            <a:graphicFrameLocks noChangeAspect="1"/>
          </p:cNvGraphicFramePr>
          <p:nvPr/>
        </p:nvGraphicFramePr>
        <p:xfrm>
          <a:off x="179388" y="171450"/>
          <a:ext cx="8736012" cy="6553200"/>
        </p:xfrm>
        <a:graphic>
          <a:graphicData uri="http://schemas.openxmlformats.org/presentationml/2006/ole">
            <mc:AlternateContent xmlns:mc="http://schemas.openxmlformats.org/markup-compatibility/2006">
              <mc:Choice xmlns:v="urn:schemas-microsoft-com:vml" Requires="v">
                <p:oleObj spid="_x0000_s1094" name="Photo Editor Photo" r:id="rId3" imgW="21333333" imgH="16000000" progId="MSPhotoEd.3">
                  <p:embed/>
                </p:oleObj>
              </mc:Choice>
              <mc:Fallback>
                <p:oleObj name="Photo Editor Photo" r:id="rId3" imgW="21333333" imgH="16000000" progId="MSPhotoEd.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388" y="171450"/>
                        <a:ext cx="8736012" cy="655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4035" name="Line 4"/>
          <p:cNvSpPr>
            <a:spLocks noChangeShapeType="1"/>
          </p:cNvSpPr>
          <p:nvPr/>
        </p:nvSpPr>
        <p:spPr bwMode="auto">
          <a:xfrm>
            <a:off x="539750" y="6165850"/>
            <a:ext cx="1439863" cy="0"/>
          </a:xfrm>
          <a:prstGeom prst="line">
            <a:avLst/>
          </a:prstGeom>
          <a:noFill/>
          <a:ln w="19050">
            <a:solidFill>
              <a:srgbClr val="FF3300"/>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de-CH" sz="2400">
              <a:solidFill>
                <a:srgbClr val="000000"/>
              </a:solidFill>
              <a:latin typeface="Times New Roman" pitchFamily="18" charset="0"/>
            </a:endParaRPr>
          </a:p>
        </p:txBody>
      </p:sp>
      <p:sp>
        <p:nvSpPr>
          <p:cNvPr id="44036" name="Line 5"/>
          <p:cNvSpPr>
            <a:spLocks noChangeShapeType="1"/>
          </p:cNvSpPr>
          <p:nvPr/>
        </p:nvSpPr>
        <p:spPr bwMode="auto">
          <a:xfrm>
            <a:off x="2987675" y="6165850"/>
            <a:ext cx="1512888" cy="0"/>
          </a:xfrm>
          <a:prstGeom prst="line">
            <a:avLst/>
          </a:prstGeom>
          <a:noFill/>
          <a:ln w="19050">
            <a:solidFill>
              <a:srgbClr val="FF3300"/>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de-CH" sz="2400">
              <a:solidFill>
                <a:srgbClr val="000000"/>
              </a:solidFill>
              <a:latin typeface="Times New Roman" pitchFamily="18" charset="0"/>
            </a:endParaRPr>
          </a:p>
        </p:txBody>
      </p:sp>
      <p:sp>
        <p:nvSpPr>
          <p:cNvPr id="44037" name="Line 6"/>
          <p:cNvSpPr>
            <a:spLocks noChangeShapeType="1"/>
          </p:cNvSpPr>
          <p:nvPr/>
        </p:nvSpPr>
        <p:spPr bwMode="auto">
          <a:xfrm>
            <a:off x="5076825" y="6165850"/>
            <a:ext cx="1366838" cy="0"/>
          </a:xfrm>
          <a:prstGeom prst="line">
            <a:avLst/>
          </a:prstGeom>
          <a:noFill/>
          <a:ln w="19050">
            <a:solidFill>
              <a:srgbClr val="FF3300"/>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de-CH" sz="2400">
              <a:solidFill>
                <a:srgbClr val="000000"/>
              </a:solidFill>
              <a:latin typeface="Times New Roman" pitchFamily="18" charset="0"/>
            </a:endParaRPr>
          </a:p>
        </p:txBody>
      </p:sp>
      <p:sp>
        <p:nvSpPr>
          <p:cNvPr id="44038" name="Line 7"/>
          <p:cNvSpPr>
            <a:spLocks noChangeShapeType="1"/>
          </p:cNvSpPr>
          <p:nvPr/>
        </p:nvSpPr>
        <p:spPr bwMode="auto">
          <a:xfrm>
            <a:off x="7308850" y="6237288"/>
            <a:ext cx="1223963" cy="0"/>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de-CH" sz="2400">
              <a:solidFill>
                <a:srgbClr val="000000"/>
              </a:solidFill>
              <a:latin typeface="Times New Roman" pitchFamily="18" charset="0"/>
            </a:endParaRPr>
          </a:p>
        </p:txBody>
      </p:sp>
      <p:sp>
        <p:nvSpPr>
          <p:cNvPr id="3" name="Fußzeilenplatzhalter 2"/>
          <p:cNvSpPr>
            <a:spLocks noGrp="1"/>
          </p:cNvSpPr>
          <p:nvPr>
            <p:ph type="ftr" sz="quarter" idx="11"/>
          </p:nvPr>
        </p:nvSpPr>
        <p:spPr/>
        <p:txBody>
          <a:bodyPr/>
          <a:lstStyle/>
          <a:p>
            <a:pPr>
              <a:defRPr/>
            </a:pPr>
            <a:r>
              <a:rPr lang="de-DE" smtClean="0">
                <a:solidFill>
                  <a:srgbClr val="000000"/>
                </a:solidFill>
              </a:rPr>
              <a:t>E. Nyberg / WS Schmerz 30.11.2019</a:t>
            </a:r>
            <a:endParaRPr lang="de-DE">
              <a:solidFill>
                <a:srgbClr val="000000"/>
              </a:solidFill>
            </a:endParaRPr>
          </a:p>
        </p:txBody>
      </p:sp>
    </p:spTree>
    <p:extLst>
      <p:ext uri="{BB962C8B-B14F-4D97-AF65-F5344CB8AC3E}">
        <p14:creationId xmlns:p14="http://schemas.microsoft.com/office/powerpoint/2010/main" val="254671623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ChangeArrowheads="1"/>
          </p:cNvSpPr>
          <p:nvPr/>
        </p:nvSpPr>
        <p:spPr bwMode="auto">
          <a:xfrm>
            <a:off x="381000" y="2290763"/>
            <a:ext cx="8367713" cy="267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Font typeface="Wingdings 2" pitchFamily="18" charset="2"/>
              <a:buChar char="¢"/>
              <a:defRPr sz="3200">
                <a:solidFill>
                  <a:schemeClr val="tx1"/>
                </a:solidFill>
                <a:latin typeface="Comic Sans MS" pitchFamily="66" charset="0"/>
              </a:defRPr>
            </a:lvl1pPr>
            <a:lvl2pPr marL="742950" indent="-285750">
              <a:spcBef>
                <a:spcPct val="20000"/>
              </a:spcBef>
              <a:buClr>
                <a:schemeClr val="accent2"/>
              </a:buClr>
              <a:buFont typeface="Wingdings 2" pitchFamily="18" charset="2"/>
              <a:buChar char="¢"/>
              <a:defRPr sz="2800">
                <a:solidFill>
                  <a:schemeClr val="tx1"/>
                </a:solidFill>
                <a:latin typeface="Comic Sans MS" pitchFamily="66" charset="0"/>
              </a:defRPr>
            </a:lvl2pPr>
            <a:lvl3pPr marL="1143000" indent="-228600">
              <a:spcBef>
                <a:spcPct val="20000"/>
              </a:spcBef>
              <a:buClr>
                <a:schemeClr val="accent2"/>
              </a:buClr>
              <a:buFont typeface="Wingdings 2" pitchFamily="18" charset="2"/>
              <a:buChar char="¢"/>
              <a:defRPr sz="2400">
                <a:solidFill>
                  <a:schemeClr val="tx1"/>
                </a:solidFill>
                <a:latin typeface="Comic Sans MS" pitchFamily="66" charset="0"/>
              </a:defRPr>
            </a:lvl3pPr>
            <a:lvl4pPr marL="1600200" indent="-228600">
              <a:spcBef>
                <a:spcPct val="20000"/>
              </a:spcBef>
              <a:buClr>
                <a:schemeClr val="accent2"/>
              </a:buClr>
              <a:buFont typeface="Wingdings 2" pitchFamily="18" charset="2"/>
              <a:buChar char="¢"/>
              <a:defRPr sz="2000">
                <a:solidFill>
                  <a:schemeClr val="tx1"/>
                </a:solidFill>
                <a:latin typeface="Comic Sans MS" pitchFamily="66" charset="0"/>
              </a:defRPr>
            </a:lvl4pPr>
            <a:lvl5pPr marL="2057400" indent="-228600">
              <a:spcBef>
                <a:spcPct val="20000"/>
              </a:spcBef>
              <a:buClr>
                <a:schemeClr val="accent2"/>
              </a:buClr>
              <a:buFont typeface="Wingdings 2" pitchFamily="18" charset="2"/>
              <a:buChar char="¢"/>
              <a:defRPr sz="2000">
                <a:solidFill>
                  <a:schemeClr val="tx1"/>
                </a:solidFill>
                <a:latin typeface="Comic Sans MS" pitchFamily="66" charset="0"/>
              </a:defRPr>
            </a:lvl5pPr>
            <a:lvl6pPr marL="2514600" indent="-228600" eaLnBrk="0" fontAlgn="base" hangingPunct="0">
              <a:spcBef>
                <a:spcPct val="20000"/>
              </a:spcBef>
              <a:spcAft>
                <a:spcPct val="0"/>
              </a:spcAft>
              <a:buClr>
                <a:schemeClr val="accent2"/>
              </a:buClr>
              <a:buFont typeface="Wingdings 2" pitchFamily="18" charset="2"/>
              <a:buChar char="¢"/>
              <a:defRPr sz="2000">
                <a:solidFill>
                  <a:schemeClr val="tx1"/>
                </a:solidFill>
                <a:latin typeface="Comic Sans MS" pitchFamily="66" charset="0"/>
              </a:defRPr>
            </a:lvl6pPr>
            <a:lvl7pPr marL="2971800" indent="-228600" eaLnBrk="0" fontAlgn="base" hangingPunct="0">
              <a:spcBef>
                <a:spcPct val="20000"/>
              </a:spcBef>
              <a:spcAft>
                <a:spcPct val="0"/>
              </a:spcAft>
              <a:buClr>
                <a:schemeClr val="accent2"/>
              </a:buClr>
              <a:buFont typeface="Wingdings 2" pitchFamily="18" charset="2"/>
              <a:buChar char="¢"/>
              <a:defRPr sz="2000">
                <a:solidFill>
                  <a:schemeClr val="tx1"/>
                </a:solidFill>
                <a:latin typeface="Comic Sans MS" pitchFamily="66" charset="0"/>
              </a:defRPr>
            </a:lvl7pPr>
            <a:lvl8pPr marL="3429000" indent="-228600" eaLnBrk="0" fontAlgn="base" hangingPunct="0">
              <a:spcBef>
                <a:spcPct val="20000"/>
              </a:spcBef>
              <a:spcAft>
                <a:spcPct val="0"/>
              </a:spcAft>
              <a:buClr>
                <a:schemeClr val="accent2"/>
              </a:buClr>
              <a:buFont typeface="Wingdings 2" pitchFamily="18" charset="2"/>
              <a:buChar char="¢"/>
              <a:defRPr sz="2000">
                <a:solidFill>
                  <a:schemeClr val="tx1"/>
                </a:solidFill>
                <a:latin typeface="Comic Sans MS" pitchFamily="66" charset="0"/>
              </a:defRPr>
            </a:lvl8pPr>
            <a:lvl9pPr marL="3886200" indent="-228600" eaLnBrk="0" fontAlgn="base" hangingPunct="0">
              <a:spcBef>
                <a:spcPct val="20000"/>
              </a:spcBef>
              <a:spcAft>
                <a:spcPct val="0"/>
              </a:spcAft>
              <a:buClr>
                <a:schemeClr val="accent2"/>
              </a:buClr>
              <a:buFont typeface="Wingdings 2" pitchFamily="18" charset="2"/>
              <a:buChar char="¢"/>
              <a:defRPr sz="2000">
                <a:solidFill>
                  <a:schemeClr val="tx1"/>
                </a:solidFill>
                <a:latin typeface="Comic Sans MS" pitchFamily="66" charset="0"/>
              </a:defRPr>
            </a:lvl9pPr>
          </a:lstStyle>
          <a:p>
            <a:pPr eaLnBrk="0" fontAlgn="base" hangingPunct="0">
              <a:spcBef>
                <a:spcPct val="0"/>
              </a:spcBef>
              <a:spcAft>
                <a:spcPct val="0"/>
              </a:spcAft>
              <a:buClrTx/>
              <a:buFontTx/>
              <a:buNone/>
            </a:pPr>
            <a:r>
              <a:rPr lang="de-DE" altLang="de-DE" sz="2400" b="1">
                <a:solidFill>
                  <a:srgbClr val="3333CC"/>
                </a:solidFill>
              </a:rPr>
              <a:t>Individuelle Bewältigungsformen spielen beim Entstehen chronischer Schmerzen eine zentrale Rolle. </a:t>
            </a:r>
          </a:p>
          <a:p>
            <a:pPr eaLnBrk="0" fontAlgn="base" hangingPunct="0">
              <a:spcBef>
                <a:spcPct val="0"/>
              </a:spcBef>
              <a:spcAft>
                <a:spcPct val="0"/>
              </a:spcAft>
              <a:buClrTx/>
              <a:buFontTx/>
              <a:buNone/>
            </a:pPr>
            <a:endParaRPr lang="de-DE" altLang="de-DE" sz="2400" b="1">
              <a:solidFill>
                <a:srgbClr val="3333CC"/>
              </a:solidFill>
            </a:endParaRPr>
          </a:p>
          <a:p>
            <a:pPr eaLnBrk="0" fontAlgn="base" hangingPunct="0">
              <a:spcBef>
                <a:spcPct val="0"/>
              </a:spcBef>
              <a:spcAft>
                <a:spcPct val="0"/>
              </a:spcAft>
              <a:buClrTx/>
              <a:buFontTx/>
              <a:buNone/>
            </a:pPr>
            <a:r>
              <a:rPr lang="de-DE" altLang="de-DE" sz="2400" b="1">
                <a:solidFill>
                  <a:srgbClr val="FF3300"/>
                </a:solidFill>
              </a:rPr>
              <a:t>Risikofaktoren </a:t>
            </a:r>
          </a:p>
          <a:p>
            <a:pPr eaLnBrk="0" fontAlgn="base" hangingPunct="0">
              <a:spcBef>
                <a:spcPct val="0"/>
              </a:spcBef>
              <a:spcAft>
                <a:spcPct val="0"/>
              </a:spcAft>
              <a:buClrTx/>
              <a:buFontTx/>
              <a:buNone/>
            </a:pPr>
            <a:r>
              <a:rPr lang="de-DE" altLang="de-DE" sz="2400" b="1">
                <a:solidFill>
                  <a:srgbClr val="3333CC"/>
                </a:solidFill>
              </a:rPr>
              <a:t>sind gleichermaßen ein ausgeprägtes Schon- und </a:t>
            </a:r>
          </a:p>
          <a:p>
            <a:pPr eaLnBrk="0" fontAlgn="base" hangingPunct="0">
              <a:spcBef>
                <a:spcPct val="0"/>
              </a:spcBef>
              <a:spcAft>
                <a:spcPct val="0"/>
              </a:spcAft>
              <a:buClrTx/>
              <a:buFontTx/>
              <a:buNone/>
            </a:pPr>
            <a:r>
              <a:rPr lang="de-DE" altLang="de-DE" sz="2400" b="1">
                <a:solidFill>
                  <a:srgbClr val="3333CC"/>
                </a:solidFill>
              </a:rPr>
              <a:t>Vermeidungsverhalten, wie ein extremer Durchhaltewillen. </a:t>
            </a:r>
          </a:p>
        </p:txBody>
      </p:sp>
      <p:sp>
        <p:nvSpPr>
          <p:cNvPr id="3" name="Fußzeilenplatzhalter 2"/>
          <p:cNvSpPr>
            <a:spLocks noGrp="1"/>
          </p:cNvSpPr>
          <p:nvPr>
            <p:ph type="ftr" sz="quarter" idx="11"/>
          </p:nvPr>
        </p:nvSpPr>
        <p:spPr/>
        <p:txBody>
          <a:bodyPr/>
          <a:lstStyle/>
          <a:p>
            <a:pPr>
              <a:defRPr/>
            </a:pPr>
            <a:r>
              <a:rPr lang="de-DE" smtClean="0">
                <a:solidFill>
                  <a:srgbClr val="000000"/>
                </a:solidFill>
              </a:rPr>
              <a:t>E. Nyberg / WS Schmerz 30.11.2019</a:t>
            </a:r>
            <a:endParaRPr lang="de-DE">
              <a:solidFill>
                <a:srgbClr val="000000"/>
              </a:solidFill>
            </a:endParaRPr>
          </a:p>
        </p:txBody>
      </p:sp>
    </p:spTree>
    <p:extLst>
      <p:ext uri="{BB962C8B-B14F-4D97-AF65-F5344CB8AC3E}">
        <p14:creationId xmlns:p14="http://schemas.microsoft.com/office/powerpoint/2010/main" val="348862372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ChangeArrowheads="1"/>
          </p:cNvSpPr>
          <p:nvPr/>
        </p:nvSpPr>
        <p:spPr bwMode="auto">
          <a:xfrm>
            <a:off x="406400" y="381000"/>
            <a:ext cx="7772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lr>
                <a:schemeClr val="accent2"/>
              </a:buClr>
              <a:buFont typeface="Wingdings 2" pitchFamily="18" charset="2"/>
              <a:buChar char="¢"/>
              <a:defRPr sz="3200">
                <a:solidFill>
                  <a:schemeClr val="tx1"/>
                </a:solidFill>
                <a:latin typeface="Comic Sans MS" pitchFamily="66" charset="0"/>
              </a:defRPr>
            </a:lvl1pPr>
            <a:lvl2pPr marL="742950" indent="-285750">
              <a:spcBef>
                <a:spcPct val="20000"/>
              </a:spcBef>
              <a:buClr>
                <a:schemeClr val="accent2"/>
              </a:buClr>
              <a:buFont typeface="Wingdings 2" pitchFamily="18" charset="2"/>
              <a:buChar char="¢"/>
              <a:defRPr sz="2800">
                <a:solidFill>
                  <a:schemeClr val="tx1"/>
                </a:solidFill>
                <a:latin typeface="Comic Sans MS" pitchFamily="66" charset="0"/>
              </a:defRPr>
            </a:lvl2pPr>
            <a:lvl3pPr marL="1143000" indent="-228600">
              <a:spcBef>
                <a:spcPct val="20000"/>
              </a:spcBef>
              <a:buClr>
                <a:schemeClr val="accent2"/>
              </a:buClr>
              <a:buFont typeface="Wingdings 2" pitchFamily="18" charset="2"/>
              <a:buChar char="¢"/>
              <a:defRPr sz="2400">
                <a:solidFill>
                  <a:schemeClr val="tx1"/>
                </a:solidFill>
                <a:latin typeface="Comic Sans MS" pitchFamily="66" charset="0"/>
              </a:defRPr>
            </a:lvl3pPr>
            <a:lvl4pPr marL="1600200" indent="-228600">
              <a:spcBef>
                <a:spcPct val="20000"/>
              </a:spcBef>
              <a:buClr>
                <a:schemeClr val="accent2"/>
              </a:buClr>
              <a:buFont typeface="Wingdings 2" pitchFamily="18" charset="2"/>
              <a:buChar char="¢"/>
              <a:defRPr sz="2000">
                <a:solidFill>
                  <a:schemeClr val="tx1"/>
                </a:solidFill>
                <a:latin typeface="Comic Sans MS" pitchFamily="66" charset="0"/>
              </a:defRPr>
            </a:lvl4pPr>
            <a:lvl5pPr marL="2057400" indent="-228600">
              <a:spcBef>
                <a:spcPct val="20000"/>
              </a:spcBef>
              <a:buClr>
                <a:schemeClr val="accent2"/>
              </a:buClr>
              <a:buFont typeface="Wingdings 2" pitchFamily="18" charset="2"/>
              <a:buChar char="¢"/>
              <a:defRPr sz="2000">
                <a:solidFill>
                  <a:schemeClr val="tx1"/>
                </a:solidFill>
                <a:latin typeface="Comic Sans MS" pitchFamily="66" charset="0"/>
              </a:defRPr>
            </a:lvl5pPr>
            <a:lvl6pPr marL="2514600" indent="-228600" eaLnBrk="0" fontAlgn="base" hangingPunct="0">
              <a:spcBef>
                <a:spcPct val="20000"/>
              </a:spcBef>
              <a:spcAft>
                <a:spcPct val="0"/>
              </a:spcAft>
              <a:buClr>
                <a:schemeClr val="accent2"/>
              </a:buClr>
              <a:buFont typeface="Wingdings 2" pitchFamily="18" charset="2"/>
              <a:buChar char="¢"/>
              <a:defRPr sz="2000">
                <a:solidFill>
                  <a:schemeClr val="tx1"/>
                </a:solidFill>
                <a:latin typeface="Comic Sans MS" pitchFamily="66" charset="0"/>
              </a:defRPr>
            </a:lvl6pPr>
            <a:lvl7pPr marL="2971800" indent="-228600" eaLnBrk="0" fontAlgn="base" hangingPunct="0">
              <a:spcBef>
                <a:spcPct val="20000"/>
              </a:spcBef>
              <a:spcAft>
                <a:spcPct val="0"/>
              </a:spcAft>
              <a:buClr>
                <a:schemeClr val="accent2"/>
              </a:buClr>
              <a:buFont typeface="Wingdings 2" pitchFamily="18" charset="2"/>
              <a:buChar char="¢"/>
              <a:defRPr sz="2000">
                <a:solidFill>
                  <a:schemeClr val="tx1"/>
                </a:solidFill>
                <a:latin typeface="Comic Sans MS" pitchFamily="66" charset="0"/>
              </a:defRPr>
            </a:lvl7pPr>
            <a:lvl8pPr marL="3429000" indent="-228600" eaLnBrk="0" fontAlgn="base" hangingPunct="0">
              <a:spcBef>
                <a:spcPct val="20000"/>
              </a:spcBef>
              <a:spcAft>
                <a:spcPct val="0"/>
              </a:spcAft>
              <a:buClr>
                <a:schemeClr val="accent2"/>
              </a:buClr>
              <a:buFont typeface="Wingdings 2" pitchFamily="18" charset="2"/>
              <a:buChar char="¢"/>
              <a:defRPr sz="2000">
                <a:solidFill>
                  <a:schemeClr val="tx1"/>
                </a:solidFill>
                <a:latin typeface="Comic Sans MS" pitchFamily="66" charset="0"/>
              </a:defRPr>
            </a:lvl8pPr>
            <a:lvl9pPr marL="3886200" indent="-228600" eaLnBrk="0" fontAlgn="base" hangingPunct="0">
              <a:spcBef>
                <a:spcPct val="20000"/>
              </a:spcBef>
              <a:spcAft>
                <a:spcPct val="0"/>
              </a:spcAft>
              <a:buClr>
                <a:schemeClr val="accent2"/>
              </a:buClr>
              <a:buFont typeface="Wingdings 2" pitchFamily="18" charset="2"/>
              <a:buChar char="¢"/>
              <a:defRPr sz="2000">
                <a:solidFill>
                  <a:schemeClr val="tx1"/>
                </a:solidFill>
                <a:latin typeface="Comic Sans MS" pitchFamily="66" charset="0"/>
              </a:defRPr>
            </a:lvl9pPr>
          </a:lstStyle>
          <a:p>
            <a:pPr algn="ctr" eaLnBrk="0" fontAlgn="base" hangingPunct="0">
              <a:spcBef>
                <a:spcPct val="0"/>
              </a:spcBef>
              <a:spcAft>
                <a:spcPct val="0"/>
              </a:spcAft>
              <a:buClrTx/>
              <a:buFontTx/>
              <a:buNone/>
            </a:pPr>
            <a:r>
              <a:rPr lang="de-DE" altLang="de-DE" sz="2800">
                <a:solidFill>
                  <a:srgbClr val="FF0000"/>
                </a:solidFill>
              </a:rPr>
              <a:t>Yellow Flags: psychosoziale Faktoren der Schmerzchronifizierung I</a:t>
            </a:r>
            <a:endParaRPr lang="de-DE" altLang="de-DE" sz="3600">
              <a:solidFill>
                <a:srgbClr val="FF0000"/>
              </a:solidFill>
            </a:endParaRPr>
          </a:p>
        </p:txBody>
      </p:sp>
      <p:sp>
        <p:nvSpPr>
          <p:cNvPr id="48131" name="Rectangle 3"/>
          <p:cNvSpPr>
            <a:spLocks noChangeArrowheads="1"/>
          </p:cNvSpPr>
          <p:nvPr/>
        </p:nvSpPr>
        <p:spPr bwMode="auto">
          <a:xfrm>
            <a:off x="457200" y="1524000"/>
            <a:ext cx="81788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lr>
                <a:schemeClr val="accent2"/>
              </a:buClr>
              <a:buFont typeface="Wingdings 2" pitchFamily="18" charset="2"/>
              <a:buChar char="¢"/>
              <a:defRPr sz="3200">
                <a:solidFill>
                  <a:schemeClr val="tx1"/>
                </a:solidFill>
                <a:latin typeface="Comic Sans MS" pitchFamily="66" charset="0"/>
              </a:defRPr>
            </a:lvl1pPr>
            <a:lvl2pPr marL="742950" indent="-285750">
              <a:spcBef>
                <a:spcPct val="20000"/>
              </a:spcBef>
              <a:buClr>
                <a:schemeClr val="accent2"/>
              </a:buClr>
              <a:buFont typeface="Wingdings 2" pitchFamily="18" charset="2"/>
              <a:buChar char="¢"/>
              <a:defRPr sz="2800">
                <a:solidFill>
                  <a:schemeClr val="tx1"/>
                </a:solidFill>
                <a:latin typeface="Comic Sans MS" pitchFamily="66" charset="0"/>
              </a:defRPr>
            </a:lvl2pPr>
            <a:lvl3pPr marL="1143000" indent="-228600">
              <a:spcBef>
                <a:spcPct val="20000"/>
              </a:spcBef>
              <a:buClr>
                <a:schemeClr val="accent2"/>
              </a:buClr>
              <a:buFont typeface="Wingdings 2" pitchFamily="18" charset="2"/>
              <a:buChar char="¢"/>
              <a:defRPr sz="2400">
                <a:solidFill>
                  <a:schemeClr val="tx1"/>
                </a:solidFill>
                <a:latin typeface="Comic Sans MS" pitchFamily="66" charset="0"/>
              </a:defRPr>
            </a:lvl3pPr>
            <a:lvl4pPr marL="1600200" indent="-228600">
              <a:spcBef>
                <a:spcPct val="20000"/>
              </a:spcBef>
              <a:buClr>
                <a:schemeClr val="accent2"/>
              </a:buClr>
              <a:buFont typeface="Wingdings 2" pitchFamily="18" charset="2"/>
              <a:buChar char="¢"/>
              <a:defRPr sz="2000">
                <a:solidFill>
                  <a:schemeClr val="tx1"/>
                </a:solidFill>
                <a:latin typeface="Comic Sans MS" pitchFamily="66" charset="0"/>
              </a:defRPr>
            </a:lvl4pPr>
            <a:lvl5pPr marL="2057400" indent="-228600">
              <a:spcBef>
                <a:spcPct val="20000"/>
              </a:spcBef>
              <a:buClr>
                <a:schemeClr val="accent2"/>
              </a:buClr>
              <a:buFont typeface="Wingdings 2" pitchFamily="18" charset="2"/>
              <a:buChar char="¢"/>
              <a:defRPr sz="2000">
                <a:solidFill>
                  <a:schemeClr val="tx1"/>
                </a:solidFill>
                <a:latin typeface="Comic Sans MS" pitchFamily="66" charset="0"/>
              </a:defRPr>
            </a:lvl5pPr>
            <a:lvl6pPr marL="2514600" indent="-228600" eaLnBrk="0" fontAlgn="base" hangingPunct="0">
              <a:spcBef>
                <a:spcPct val="20000"/>
              </a:spcBef>
              <a:spcAft>
                <a:spcPct val="0"/>
              </a:spcAft>
              <a:buClr>
                <a:schemeClr val="accent2"/>
              </a:buClr>
              <a:buFont typeface="Wingdings 2" pitchFamily="18" charset="2"/>
              <a:buChar char="¢"/>
              <a:defRPr sz="2000">
                <a:solidFill>
                  <a:schemeClr val="tx1"/>
                </a:solidFill>
                <a:latin typeface="Comic Sans MS" pitchFamily="66" charset="0"/>
              </a:defRPr>
            </a:lvl6pPr>
            <a:lvl7pPr marL="2971800" indent="-228600" eaLnBrk="0" fontAlgn="base" hangingPunct="0">
              <a:spcBef>
                <a:spcPct val="20000"/>
              </a:spcBef>
              <a:spcAft>
                <a:spcPct val="0"/>
              </a:spcAft>
              <a:buClr>
                <a:schemeClr val="accent2"/>
              </a:buClr>
              <a:buFont typeface="Wingdings 2" pitchFamily="18" charset="2"/>
              <a:buChar char="¢"/>
              <a:defRPr sz="2000">
                <a:solidFill>
                  <a:schemeClr val="tx1"/>
                </a:solidFill>
                <a:latin typeface="Comic Sans MS" pitchFamily="66" charset="0"/>
              </a:defRPr>
            </a:lvl7pPr>
            <a:lvl8pPr marL="3429000" indent="-228600" eaLnBrk="0" fontAlgn="base" hangingPunct="0">
              <a:spcBef>
                <a:spcPct val="20000"/>
              </a:spcBef>
              <a:spcAft>
                <a:spcPct val="0"/>
              </a:spcAft>
              <a:buClr>
                <a:schemeClr val="accent2"/>
              </a:buClr>
              <a:buFont typeface="Wingdings 2" pitchFamily="18" charset="2"/>
              <a:buChar char="¢"/>
              <a:defRPr sz="2000">
                <a:solidFill>
                  <a:schemeClr val="tx1"/>
                </a:solidFill>
                <a:latin typeface="Comic Sans MS" pitchFamily="66" charset="0"/>
              </a:defRPr>
            </a:lvl8pPr>
            <a:lvl9pPr marL="3886200" indent="-228600" eaLnBrk="0" fontAlgn="base" hangingPunct="0">
              <a:spcBef>
                <a:spcPct val="20000"/>
              </a:spcBef>
              <a:spcAft>
                <a:spcPct val="0"/>
              </a:spcAft>
              <a:buClr>
                <a:schemeClr val="accent2"/>
              </a:buClr>
              <a:buFont typeface="Wingdings 2" pitchFamily="18" charset="2"/>
              <a:buChar char="¢"/>
              <a:defRPr sz="2000">
                <a:solidFill>
                  <a:schemeClr val="tx1"/>
                </a:solidFill>
                <a:latin typeface="Comic Sans MS" pitchFamily="66" charset="0"/>
              </a:defRPr>
            </a:lvl9pPr>
          </a:lstStyle>
          <a:p>
            <a:pPr eaLnBrk="0" fontAlgn="base" hangingPunct="0">
              <a:spcAft>
                <a:spcPct val="0"/>
              </a:spcAft>
              <a:buClr>
                <a:srgbClr val="3333CC"/>
              </a:buClr>
            </a:pPr>
            <a:r>
              <a:rPr lang="de-DE" altLang="de-DE" sz="2400" dirty="0">
                <a:solidFill>
                  <a:srgbClr val="FF0000"/>
                </a:solidFill>
              </a:rPr>
              <a:t>Einstellungen und Glaubenssätze:</a:t>
            </a:r>
          </a:p>
          <a:p>
            <a:pPr marL="457200" lvl="1" indent="0" eaLnBrk="0" fontAlgn="base" hangingPunct="0">
              <a:spcAft>
                <a:spcPct val="0"/>
              </a:spcAft>
              <a:buClr>
                <a:srgbClr val="3333CC"/>
              </a:buClr>
              <a:buNone/>
            </a:pPr>
            <a:r>
              <a:rPr lang="de-DE" altLang="de-DE" sz="2000" dirty="0" err="1" smtClean="0">
                <a:solidFill>
                  <a:srgbClr val="000000"/>
                </a:solidFill>
              </a:rPr>
              <a:t>Katastrophisieren</a:t>
            </a:r>
            <a:r>
              <a:rPr lang="de-DE" altLang="de-DE" sz="2000" dirty="0" smtClean="0">
                <a:solidFill>
                  <a:srgbClr val="000000"/>
                </a:solidFill>
              </a:rPr>
              <a:t>, Durchhalteparolen etc.</a:t>
            </a:r>
          </a:p>
          <a:p>
            <a:pPr marL="457200" lvl="1" indent="0" eaLnBrk="0" fontAlgn="base" hangingPunct="0">
              <a:spcAft>
                <a:spcPct val="0"/>
              </a:spcAft>
              <a:buClr>
                <a:srgbClr val="3333CC"/>
              </a:buClr>
              <a:buNone/>
            </a:pPr>
            <a:r>
              <a:rPr lang="de-DE" altLang="de-DE" sz="2000" dirty="0" smtClean="0">
                <a:solidFill>
                  <a:srgbClr val="000000"/>
                </a:solidFill>
              </a:rPr>
              <a:t>Gedankenunterdrückung (Akzeptanz ist notwendig)</a:t>
            </a:r>
            <a:endParaRPr lang="de-DE" altLang="de-DE" sz="2400" dirty="0" smtClean="0">
              <a:solidFill>
                <a:srgbClr val="000000"/>
              </a:solidFill>
            </a:endParaRPr>
          </a:p>
          <a:p>
            <a:pPr eaLnBrk="0" fontAlgn="base" hangingPunct="0">
              <a:spcAft>
                <a:spcPct val="0"/>
              </a:spcAft>
              <a:buClr>
                <a:srgbClr val="3333CC"/>
              </a:buClr>
            </a:pPr>
            <a:r>
              <a:rPr lang="de-DE" altLang="de-DE" sz="2400" dirty="0">
                <a:solidFill>
                  <a:srgbClr val="FF0000"/>
                </a:solidFill>
              </a:rPr>
              <a:t>Emotionen:</a:t>
            </a:r>
          </a:p>
          <a:p>
            <a:pPr marL="457200" lvl="1" indent="0" eaLnBrk="0" fontAlgn="base" hangingPunct="0">
              <a:spcAft>
                <a:spcPct val="0"/>
              </a:spcAft>
              <a:buClr>
                <a:srgbClr val="3333CC"/>
              </a:buClr>
              <a:buNone/>
            </a:pPr>
            <a:r>
              <a:rPr lang="de-DE" altLang="de-DE" sz="2000" dirty="0">
                <a:solidFill>
                  <a:srgbClr val="FF0000"/>
                </a:solidFill>
              </a:rPr>
              <a:t>Angst</a:t>
            </a:r>
            <a:r>
              <a:rPr lang="de-DE" altLang="de-DE" sz="2000" dirty="0">
                <a:solidFill>
                  <a:srgbClr val="000000"/>
                </a:solidFill>
              </a:rPr>
              <a:t> vor Schmerz und Beeinträchtigung</a:t>
            </a:r>
          </a:p>
          <a:p>
            <a:pPr marL="457200" lvl="1" indent="0" eaLnBrk="0" fontAlgn="base" hangingPunct="0">
              <a:spcAft>
                <a:spcPct val="0"/>
              </a:spcAft>
              <a:buClr>
                <a:srgbClr val="3333CC"/>
              </a:buClr>
              <a:buNone/>
            </a:pPr>
            <a:r>
              <a:rPr lang="de-DE" altLang="de-DE" sz="2000" dirty="0">
                <a:solidFill>
                  <a:srgbClr val="FF0000"/>
                </a:solidFill>
              </a:rPr>
              <a:t>Depressive Verstimmung </a:t>
            </a:r>
            <a:r>
              <a:rPr lang="de-DE" altLang="de-DE" sz="2000" dirty="0"/>
              <a:t>(</a:t>
            </a:r>
            <a:r>
              <a:rPr lang="de-DE" altLang="de-DE" sz="2000" dirty="0">
                <a:sym typeface="Wingdings"/>
              </a:rPr>
              <a:t>muskuläre Anspannung / Passivität und Rückzugsverhalten)</a:t>
            </a:r>
            <a:endParaRPr lang="de-DE" altLang="de-DE" sz="2000" dirty="0"/>
          </a:p>
          <a:p>
            <a:pPr eaLnBrk="0" fontAlgn="base" hangingPunct="0">
              <a:spcAft>
                <a:spcPct val="0"/>
              </a:spcAft>
              <a:buClr>
                <a:srgbClr val="3333CC"/>
              </a:buClr>
            </a:pPr>
            <a:r>
              <a:rPr lang="de-DE" altLang="de-DE" sz="2400" dirty="0">
                <a:solidFill>
                  <a:srgbClr val="FF0000"/>
                </a:solidFill>
              </a:rPr>
              <a:t>Verhalten:</a:t>
            </a:r>
          </a:p>
          <a:p>
            <a:pPr marL="457200" lvl="1" indent="0" eaLnBrk="0" fontAlgn="base" hangingPunct="0">
              <a:spcAft>
                <a:spcPct val="0"/>
              </a:spcAft>
              <a:buClr>
                <a:srgbClr val="3333CC"/>
              </a:buClr>
              <a:buNone/>
            </a:pPr>
            <a:r>
              <a:rPr lang="de-DE" altLang="de-DE" sz="2000" dirty="0">
                <a:solidFill>
                  <a:srgbClr val="000000"/>
                </a:solidFill>
              </a:rPr>
              <a:t>Extensive Zeiten der </a:t>
            </a:r>
            <a:r>
              <a:rPr lang="de-DE" altLang="de-DE" sz="2000" dirty="0">
                <a:solidFill>
                  <a:srgbClr val="FF0000"/>
                </a:solidFill>
              </a:rPr>
              <a:t>Schonung und Ruhe </a:t>
            </a:r>
            <a:r>
              <a:rPr lang="de-DE" altLang="de-DE" sz="2000" dirty="0">
                <a:solidFill>
                  <a:srgbClr val="000000"/>
                </a:solidFill>
              </a:rPr>
              <a:t>im </a:t>
            </a:r>
            <a:r>
              <a:rPr lang="de-DE" altLang="de-DE" sz="2000" dirty="0" smtClean="0">
                <a:solidFill>
                  <a:srgbClr val="000000"/>
                </a:solidFill>
              </a:rPr>
              <a:t>Tagesablauf</a:t>
            </a:r>
            <a:endParaRPr lang="de-DE" altLang="de-DE" sz="2400" dirty="0">
              <a:solidFill>
                <a:srgbClr val="000000"/>
              </a:solidFill>
            </a:endParaRPr>
          </a:p>
          <a:p>
            <a:pPr eaLnBrk="0" fontAlgn="base" hangingPunct="0">
              <a:spcAft>
                <a:spcPct val="0"/>
              </a:spcAft>
              <a:buClr>
                <a:srgbClr val="3333CC"/>
              </a:buClr>
            </a:pPr>
            <a:r>
              <a:rPr lang="de-DE" altLang="de-DE" sz="2400" dirty="0">
                <a:solidFill>
                  <a:srgbClr val="FF0000"/>
                </a:solidFill>
              </a:rPr>
              <a:t>Familie:</a:t>
            </a:r>
          </a:p>
          <a:p>
            <a:pPr marL="457200" lvl="1" indent="0" eaLnBrk="0" fontAlgn="base" hangingPunct="0">
              <a:spcAft>
                <a:spcPct val="0"/>
              </a:spcAft>
              <a:buClr>
                <a:srgbClr val="3333CC"/>
              </a:buClr>
              <a:buNone/>
            </a:pPr>
            <a:r>
              <a:rPr lang="de-DE" altLang="de-DE" sz="2000" dirty="0" err="1">
                <a:solidFill>
                  <a:srgbClr val="FF0000"/>
                </a:solidFill>
              </a:rPr>
              <a:t>Überprotektiver</a:t>
            </a:r>
            <a:r>
              <a:rPr lang="de-DE" altLang="de-DE" sz="2000" dirty="0">
                <a:solidFill>
                  <a:srgbClr val="FF0000"/>
                </a:solidFill>
              </a:rPr>
              <a:t>, zu fürsorglicher Partner</a:t>
            </a:r>
          </a:p>
          <a:p>
            <a:pPr marL="457200" lvl="1" indent="0" eaLnBrk="0" fontAlgn="base" hangingPunct="0">
              <a:spcAft>
                <a:spcPct val="0"/>
              </a:spcAft>
              <a:buClr>
                <a:srgbClr val="3333CC"/>
              </a:buClr>
              <a:buNone/>
            </a:pPr>
            <a:r>
              <a:rPr lang="de-DE" altLang="de-DE" sz="2000" dirty="0">
                <a:solidFill>
                  <a:srgbClr val="000000"/>
                </a:solidFill>
              </a:rPr>
              <a:t>Familienangehöriger als Schmerzpatient </a:t>
            </a:r>
            <a:r>
              <a:rPr lang="de-DE" altLang="de-DE" sz="2000" b="1" dirty="0">
                <a:solidFill>
                  <a:srgbClr val="FF0000"/>
                </a:solidFill>
              </a:rPr>
              <a:t>(Modelllernen</a:t>
            </a:r>
            <a:r>
              <a:rPr lang="de-DE" altLang="de-DE" sz="2000" b="1" dirty="0" smtClean="0">
                <a:solidFill>
                  <a:srgbClr val="FF0000"/>
                </a:solidFill>
              </a:rPr>
              <a:t>)</a:t>
            </a:r>
            <a:endParaRPr lang="de-DE" altLang="de-DE" sz="2000" b="1" dirty="0">
              <a:solidFill>
                <a:srgbClr val="FF0000"/>
              </a:solidFill>
            </a:endParaRPr>
          </a:p>
        </p:txBody>
      </p:sp>
      <p:sp>
        <p:nvSpPr>
          <p:cNvPr id="3" name="Fußzeilenplatzhalter 2"/>
          <p:cNvSpPr>
            <a:spLocks noGrp="1"/>
          </p:cNvSpPr>
          <p:nvPr>
            <p:ph type="ftr" sz="quarter" idx="11"/>
          </p:nvPr>
        </p:nvSpPr>
        <p:spPr/>
        <p:txBody>
          <a:bodyPr/>
          <a:lstStyle/>
          <a:p>
            <a:pPr>
              <a:defRPr/>
            </a:pPr>
            <a:r>
              <a:rPr lang="de-DE" smtClean="0">
                <a:solidFill>
                  <a:srgbClr val="000000"/>
                </a:solidFill>
              </a:rPr>
              <a:t>E. Nyberg / WS Schmerz 30.11.2019</a:t>
            </a:r>
            <a:endParaRPr lang="de-DE">
              <a:solidFill>
                <a:srgbClr val="000000"/>
              </a:solidFill>
            </a:endParaRPr>
          </a:p>
        </p:txBody>
      </p:sp>
    </p:spTree>
    <p:extLst>
      <p:ext uri="{BB962C8B-B14F-4D97-AF65-F5344CB8AC3E}">
        <p14:creationId xmlns:p14="http://schemas.microsoft.com/office/powerpoint/2010/main" val="252835805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609600" y="381000"/>
            <a:ext cx="7772400" cy="838200"/>
          </a:xfrm>
        </p:spPr>
        <p:txBody>
          <a:bodyPr/>
          <a:lstStyle/>
          <a:p>
            <a:r>
              <a:rPr lang="de-DE" altLang="de-DE" b="0" dirty="0" smtClean="0"/>
              <a:t>Inhalt</a:t>
            </a:r>
          </a:p>
        </p:txBody>
      </p:sp>
      <p:sp>
        <p:nvSpPr>
          <p:cNvPr id="16387" name="Rectangle 3"/>
          <p:cNvSpPr>
            <a:spLocks noGrp="1" noChangeArrowheads="1"/>
          </p:cNvSpPr>
          <p:nvPr>
            <p:ph type="body" idx="1"/>
          </p:nvPr>
        </p:nvSpPr>
        <p:spPr>
          <a:xfrm>
            <a:off x="762000" y="1143000"/>
            <a:ext cx="7772400" cy="5257800"/>
          </a:xfrm>
        </p:spPr>
        <p:txBody>
          <a:bodyPr/>
          <a:lstStyle/>
          <a:p>
            <a:pPr>
              <a:lnSpc>
                <a:spcPct val="90000"/>
              </a:lnSpc>
            </a:pPr>
            <a:endParaRPr lang="de-DE" altLang="de-DE" sz="2800" dirty="0" smtClean="0">
              <a:solidFill>
                <a:srgbClr val="000000"/>
              </a:solidFill>
            </a:endParaRPr>
          </a:p>
          <a:p>
            <a:pPr>
              <a:lnSpc>
                <a:spcPct val="90000"/>
              </a:lnSpc>
            </a:pPr>
            <a:r>
              <a:rPr lang="de-DE" altLang="de-DE" sz="2800" dirty="0" smtClean="0">
                <a:solidFill>
                  <a:srgbClr val="000000"/>
                </a:solidFill>
              </a:rPr>
              <a:t>Diagnostik</a:t>
            </a:r>
          </a:p>
          <a:p>
            <a:pPr>
              <a:lnSpc>
                <a:spcPct val="90000"/>
              </a:lnSpc>
            </a:pPr>
            <a:r>
              <a:rPr lang="de-DE" altLang="de-DE" sz="2800" dirty="0" smtClean="0">
                <a:solidFill>
                  <a:srgbClr val="000000"/>
                </a:solidFill>
              </a:rPr>
              <a:t>aufrechterhaltende Bedingungen und </a:t>
            </a:r>
            <a:r>
              <a:rPr lang="de-DE" altLang="de-DE" sz="2800" dirty="0" err="1" smtClean="0">
                <a:solidFill>
                  <a:srgbClr val="000000"/>
                </a:solidFill>
              </a:rPr>
              <a:t>Chronifizierungsfaktoren</a:t>
            </a:r>
            <a:endParaRPr lang="de-DE" altLang="de-DE" sz="2800" dirty="0" smtClean="0">
              <a:solidFill>
                <a:srgbClr val="000000"/>
              </a:solidFill>
            </a:endParaRPr>
          </a:p>
          <a:p>
            <a:pPr>
              <a:lnSpc>
                <a:spcPct val="90000"/>
              </a:lnSpc>
            </a:pPr>
            <a:r>
              <a:rPr lang="de-DE" altLang="de-DE" sz="2800" dirty="0" smtClean="0">
                <a:solidFill>
                  <a:srgbClr val="000000"/>
                </a:solidFill>
              </a:rPr>
              <a:t>Krankheitsmodelle</a:t>
            </a:r>
          </a:p>
          <a:p>
            <a:pPr>
              <a:lnSpc>
                <a:spcPct val="90000"/>
              </a:lnSpc>
            </a:pPr>
            <a:r>
              <a:rPr lang="de-DE" altLang="de-DE" sz="2800" dirty="0" smtClean="0">
                <a:solidFill>
                  <a:srgbClr val="000000"/>
                </a:solidFill>
              </a:rPr>
              <a:t>Psychoedukation</a:t>
            </a:r>
          </a:p>
          <a:p>
            <a:pPr>
              <a:lnSpc>
                <a:spcPct val="90000"/>
              </a:lnSpc>
            </a:pPr>
            <a:r>
              <a:rPr lang="de-DE" altLang="de-DE" sz="2800" dirty="0" smtClean="0">
                <a:solidFill>
                  <a:srgbClr val="000000"/>
                </a:solidFill>
              </a:rPr>
              <a:t>Therapeutische Techniken</a:t>
            </a:r>
          </a:p>
          <a:p>
            <a:pPr lvl="1">
              <a:lnSpc>
                <a:spcPct val="90000"/>
              </a:lnSpc>
            </a:pPr>
            <a:r>
              <a:rPr lang="de-DE" altLang="de-DE" sz="2400" dirty="0" smtClean="0">
                <a:solidFill>
                  <a:srgbClr val="000000"/>
                </a:solidFill>
              </a:rPr>
              <a:t>KVT</a:t>
            </a:r>
          </a:p>
          <a:p>
            <a:pPr lvl="1">
              <a:lnSpc>
                <a:spcPct val="90000"/>
              </a:lnSpc>
            </a:pPr>
            <a:r>
              <a:rPr lang="de-DE" altLang="de-DE" sz="2400" dirty="0" smtClean="0">
                <a:solidFill>
                  <a:srgbClr val="000000"/>
                </a:solidFill>
              </a:rPr>
              <a:t>Operante Verfahren</a:t>
            </a:r>
          </a:p>
          <a:p>
            <a:pPr lvl="1">
              <a:lnSpc>
                <a:spcPct val="90000"/>
              </a:lnSpc>
            </a:pPr>
            <a:r>
              <a:rPr lang="de-DE" altLang="de-DE" sz="2400" dirty="0" smtClean="0">
                <a:solidFill>
                  <a:srgbClr val="000000"/>
                </a:solidFill>
              </a:rPr>
              <a:t>Imaginative Techniken</a:t>
            </a:r>
          </a:p>
          <a:p>
            <a:pPr lvl="1">
              <a:lnSpc>
                <a:spcPct val="90000"/>
              </a:lnSpc>
            </a:pPr>
            <a:r>
              <a:rPr lang="de-DE" altLang="de-DE" sz="2400" dirty="0" smtClean="0">
                <a:solidFill>
                  <a:srgbClr val="000000"/>
                </a:solidFill>
              </a:rPr>
              <a:t>ACT</a:t>
            </a:r>
          </a:p>
          <a:p>
            <a:pPr>
              <a:lnSpc>
                <a:spcPct val="90000"/>
              </a:lnSpc>
            </a:pPr>
            <a:endParaRPr lang="de-DE" altLang="de-DE" sz="2800" dirty="0" smtClean="0">
              <a:solidFill>
                <a:srgbClr val="000000"/>
              </a:solidFill>
            </a:endParaRPr>
          </a:p>
        </p:txBody>
      </p:sp>
      <p:sp>
        <p:nvSpPr>
          <p:cNvPr id="3" name="Fußzeilenplatzhalter 2"/>
          <p:cNvSpPr>
            <a:spLocks noGrp="1"/>
          </p:cNvSpPr>
          <p:nvPr>
            <p:ph type="ftr" sz="quarter" idx="11"/>
          </p:nvPr>
        </p:nvSpPr>
        <p:spPr/>
        <p:txBody>
          <a:bodyPr/>
          <a:lstStyle/>
          <a:p>
            <a:pPr>
              <a:defRPr/>
            </a:pPr>
            <a:r>
              <a:rPr lang="de-DE" smtClean="0">
                <a:solidFill>
                  <a:srgbClr val="000000"/>
                </a:solidFill>
              </a:rPr>
              <a:t>E. Nyberg / WS Schmerz 30.11.2019</a:t>
            </a:r>
            <a:endParaRPr lang="de-DE">
              <a:solidFill>
                <a:srgbClr val="000000"/>
              </a:solidFill>
            </a:endParaRPr>
          </a:p>
        </p:txBody>
      </p:sp>
    </p:spTree>
    <p:extLst>
      <p:ext uri="{BB962C8B-B14F-4D97-AF65-F5344CB8AC3E}">
        <p14:creationId xmlns:p14="http://schemas.microsoft.com/office/powerpoint/2010/main" val="173359246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ChangeArrowheads="1"/>
          </p:cNvSpPr>
          <p:nvPr/>
        </p:nvSpPr>
        <p:spPr bwMode="auto">
          <a:xfrm>
            <a:off x="406400" y="228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lr>
                <a:schemeClr val="accent2"/>
              </a:buClr>
              <a:buFont typeface="Wingdings 2" pitchFamily="18" charset="2"/>
              <a:buChar char="¢"/>
              <a:defRPr sz="3200">
                <a:solidFill>
                  <a:schemeClr val="tx1"/>
                </a:solidFill>
                <a:latin typeface="Comic Sans MS" pitchFamily="66" charset="0"/>
              </a:defRPr>
            </a:lvl1pPr>
            <a:lvl2pPr marL="742950" indent="-285750">
              <a:spcBef>
                <a:spcPct val="20000"/>
              </a:spcBef>
              <a:buClr>
                <a:schemeClr val="accent2"/>
              </a:buClr>
              <a:buFont typeface="Wingdings 2" pitchFamily="18" charset="2"/>
              <a:buChar char="¢"/>
              <a:defRPr sz="2800">
                <a:solidFill>
                  <a:schemeClr val="tx1"/>
                </a:solidFill>
                <a:latin typeface="Comic Sans MS" pitchFamily="66" charset="0"/>
              </a:defRPr>
            </a:lvl2pPr>
            <a:lvl3pPr marL="1143000" indent="-228600">
              <a:spcBef>
                <a:spcPct val="20000"/>
              </a:spcBef>
              <a:buClr>
                <a:schemeClr val="accent2"/>
              </a:buClr>
              <a:buFont typeface="Wingdings 2" pitchFamily="18" charset="2"/>
              <a:buChar char="¢"/>
              <a:defRPr sz="2400">
                <a:solidFill>
                  <a:schemeClr val="tx1"/>
                </a:solidFill>
                <a:latin typeface="Comic Sans MS" pitchFamily="66" charset="0"/>
              </a:defRPr>
            </a:lvl3pPr>
            <a:lvl4pPr marL="1600200" indent="-228600">
              <a:spcBef>
                <a:spcPct val="20000"/>
              </a:spcBef>
              <a:buClr>
                <a:schemeClr val="accent2"/>
              </a:buClr>
              <a:buFont typeface="Wingdings 2" pitchFamily="18" charset="2"/>
              <a:buChar char="¢"/>
              <a:defRPr sz="2000">
                <a:solidFill>
                  <a:schemeClr val="tx1"/>
                </a:solidFill>
                <a:latin typeface="Comic Sans MS" pitchFamily="66" charset="0"/>
              </a:defRPr>
            </a:lvl4pPr>
            <a:lvl5pPr marL="2057400" indent="-228600">
              <a:spcBef>
                <a:spcPct val="20000"/>
              </a:spcBef>
              <a:buClr>
                <a:schemeClr val="accent2"/>
              </a:buClr>
              <a:buFont typeface="Wingdings 2" pitchFamily="18" charset="2"/>
              <a:buChar char="¢"/>
              <a:defRPr sz="2000">
                <a:solidFill>
                  <a:schemeClr val="tx1"/>
                </a:solidFill>
                <a:latin typeface="Comic Sans MS" pitchFamily="66" charset="0"/>
              </a:defRPr>
            </a:lvl5pPr>
            <a:lvl6pPr marL="2514600" indent="-228600" eaLnBrk="0" fontAlgn="base" hangingPunct="0">
              <a:spcBef>
                <a:spcPct val="20000"/>
              </a:spcBef>
              <a:spcAft>
                <a:spcPct val="0"/>
              </a:spcAft>
              <a:buClr>
                <a:schemeClr val="accent2"/>
              </a:buClr>
              <a:buFont typeface="Wingdings 2" pitchFamily="18" charset="2"/>
              <a:buChar char="¢"/>
              <a:defRPr sz="2000">
                <a:solidFill>
                  <a:schemeClr val="tx1"/>
                </a:solidFill>
                <a:latin typeface="Comic Sans MS" pitchFamily="66" charset="0"/>
              </a:defRPr>
            </a:lvl6pPr>
            <a:lvl7pPr marL="2971800" indent="-228600" eaLnBrk="0" fontAlgn="base" hangingPunct="0">
              <a:spcBef>
                <a:spcPct val="20000"/>
              </a:spcBef>
              <a:spcAft>
                <a:spcPct val="0"/>
              </a:spcAft>
              <a:buClr>
                <a:schemeClr val="accent2"/>
              </a:buClr>
              <a:buFont typeface="Wingdings 2" pitchFamily="18" charset="2"/>
              <a:buChar char="¢"/>
              <a:defRPr sz="2000">
                <a:solidFill>
                  <a:schemeClr val="tx1"/>
                </a:solidFill>
                <a:latin typeface="Comic Sans MS" pitchFamily="66" charset="0"/>
              </a:defRPr>
            </a:lvl7pPr>
            <a:lvl8pPr marL="3429000" indent="-228600" eaLnBrk="0" fontAlgn="base" hangingPunct="0">
              <a:spcBef>
                <a:spcPct val="20000"/>
              </a:spcBef>
              <a:spcAft>
                <a:spcPct val="0"/>
              </a:spcAft>
              <a:buClr>
                <a:schemeClr val="accent2"/>
              </a:buClr>
              <a:buFont typeface="Wingdings 2" pitchFamily="18" charset="2"/>
              <a:buChar char="¢"/>
              <a:defRPr sz="2000">
                <a:solidFill>
                  <a:schemeClr val="tx1"/>
                </a:solidFill>
                <a:latin typeface="Comic Sans MS" pitchFamily="66" charset="0"/>
              </a:defRPr>
            </a:lvl8pPr>
            <a:lvl9pPr marL="3886200" indent="-228600" eaLnBrk="0" fontAlgn="base" hangingPunct="0">
              <a:spcBef>
                <a:spcPct val="20000"/>
              </a:spcBef>
              <a:spcAft>
                <a:spcPct val="0"/>
              </a:spcAft>
              <a:buClr>
                <a:schemeClr val="accent2"/>
              </a:buClr>
              <a:buFont typeface="Wingdings 2" pitchFamily="18" charset="2"/>
              <a:buChar char="¢"/>
              <a:defRPr sz="2000">
                <a:solidFill>
                  <a:schemeClr val="tx1"/>
                </a:solidFill>
                <a:latin typeface="Comic Sans MS" pitchFamily="66" charset="0"/>
              </a:defRPr>
            </a:lvl9pPr>
          </a:lstStyle>
          <a:p>
            <a:pPr algn="ctr" eaLnBrk="0" fontAlgn="base" hangingPunct="0">
              <a:spcBef>
                <a:spcPct val="0"/>
              </a:spcBef>
              <a:spcAft>
                <a:spcPct val="0"/>
              </a:spcAft>
              <a:buClrTx/>
              <a:buFontTx/>
              <a:buNone/>
            </a:pPr>
            <a:r>
              <a:rPr lang="de-DE" altLang="de-DE" sz="2800" dirty="0">
                <a:solidFill>
                  <a:srgbClr val="FF0000"/>
                </a:solidFill>
              </a:rPr>
              <a:t>Yellow Flags: psychosoziale Faktoren der </a:t>
            </a:r>
            <a:r>
              <a:rPr lang="de-DE" altLang="de-DE" sz="2800" dirty="0" err="1">
                <a:solidFill>
                  <a:srgbClr val="FF0000"/>
                </a:solidFill>
              </a:rPr>
              <a:t>Schmerzchronifizierung</a:t>
            </a:r>
            <a:r>
              <a:rPr lang="de-DE" altLang="de-DE" sz="2800" dirty="0">
                <a:solidFill>
                  <a:srgbClr val="FF0000"/>
                </a:solidFill>
              </a:rPr>
              <a:t> </a:t>
            </a:r>
            <a:r>
              <a:rPr lang="de-DE" altLang="de-DE" sz="2800" dirty="0" smtClean="0">
                <a:solidFill>
                  <a:srgbClr val="FF0000"/>
                </a:solidFill>
              </a:rPr>
              <a:t>II</a:t>
            </a:r>
            <a:endParaRPr lang="de-DE" altLang="de-DE" sz="3600" dirty="0">
              <a:solidFill>
                <a:srgbClr val="FF0000"/>
              </a:solidFill>
            </a:endParaRPr>
          </a:p>
        </p:txBody>
      </p:sp>
      <p:sp>
        <p:nvSpPr>
          <p:cNvPr id="52227" name="Rectangle 3"/>
          <p:cNvSpPr>
            <a:spLocks noChangeArrowheads="1"/>
          </p:cNvSpPr>
          <p:nvPr/>
        </p:nvSpPr>
        <p:spPr bwMode="auto">
          <a:xfrm>
            <a:off x="457200" y="1371600"/>
            <a:ext cx="8178800" cy="47216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lr>
                <a:schemeClr val="accent2"/>
              </a:buClr>
              <a:buFont typeface="Wingdings 2" pitchFamily="18" charset="2"/>
              <a:buChar char="¢"/>
              <a:defRPr sz="3200">
                <a:solidFill>
                  <a:schemeClr val="tx1"/>
                </a:solidFill>
                <a:latin typeface="Comic Sans MS" pitchFamily="66" charset="0"/>
              </a:defRPr>
            </a:lvl1pPr>
            <a:lvl2pPr marL="742950" indent="-285750">
              <a:spcBef>
                <a:spcPct val="20000"/>
              </a:spcBef>
              <a:buClr>
                <a:schemeClr val="accent2"/>
              </a:buClr>
              <a:buFont typeface="Wingdings 2" pitchFamily="18" charset="2"/>
              <a:buChar char="¢"/>
              <a:defRPr sz="2800">
                <a:solidFill>
                  <a:schemeClr val="tx1"/>
                </a:solidFill>
                <a:latin typeface="Comic Sans MS" pitchFamily="66" charset="0"/>
              </a:defRPr>
            </a:lvl2pPr>
            <a:lvl3pPr marL="1143000" indent="-228600">
              <a:spcBef>
                <a:spcPct val="20000"/>
              </a:spcBef>
              <a:buClr>
                <a:schemeClr val="accent2"/>
              </a:buClr>
              <a:buFont typeface="Wingdings 2" pitchFamily="18" charset="2"/>
              <a:buChar char="¢"/>
              <a:defRPr sz="2400">
                <a:solidFill>
                  <a:schemeClr val="tx1"/>
                </a:solidFill>
                <a:latin typeface="Comic Sans MS" pitchFamily="66" charset="0"/>
              </a:defRPr>
            </a:lvl3pPr>
            <a:lvl4pPr marL="1600200" indent="-228600">
              <a:spcBef>
                <a:spcPct val="20000"/>
              </a:spcBef>
              <a:buClr>
                <a:schemeClr val="accent2"/>
              </a:buClr>
              <a:buFont typeface="Wingdings 2" pitchFamily="18" charset="2"/>
              <a:buChar char="¢"/>
              <a:defRPr sz="2000">
                <a:solidFill>
                  <a:schemeClr val="tx1"/>
                </a:solidFill>
                <a:latin typeface="Comic Sans MS" pitchFamily="66" charset="0"/>
              </a:defRPr>
            </a:lvl4pPr>
            <a:lvl5pPr marL="2057400" indent="-228600">
              <a:spcBef>
                <a:spcPct val="20000"/>
              </a:spcBef>
              <a:buClr>
                <a:schemeClr val="accent2"/>
              </a:buClr>
              <a:buFont typeface="Wingdings 2" pitchFamily="18" charset="2"/>
              <a:buChar char="¢"/>
              <a:defRPr sz="2000">
                <a:solidFill>
                  <a:schemeClr val="tx1"/>
                </a:solidFill>
                <a:latin typeface="Comic Sans MS" pitchFamily="66" charset="0"/>
              </a:defRPr>
            </a:lvl5pPr>
            <a:lvl6pPr marL="2514600" indent="-228600" eaLnBrk="0" fontAlgn="base" hangingPunct="0">
              <a:spcBef>
                <a:spcPct val="20000"/>
              </a:spcBef>
              <a:spcAft>
                <a:spcPct val="0"/>
              </a:spcAft>
              <a:buClr>
                <a:schemeClr val="accent2"/>
              </a:buClr>
              <a:buFont typeface="Wingdings 2" pitchFamily="18" charset="2"/>
              <a:buChar char="¢"/>
              <a:defRPr sz="2000">
                <a:solidFill>
                  <a:schemeClr val="tx1"/>
                </a:solidFill>
                <a:latin typeface="Comic Sans MS" pitchFamily="66" charset="0"/>
              </a:defRPr>
            </a:lvl6pPr>
            <a:lvl7pPr marL="2971800" indent="-228600" eaLnBrk="0" fontAlgn="base" hangingPunct="0">
              <a:spcBef>
                <a:spcPct val="20000"/>
              </a:spcBef>
              <a:spcAft>
                <a:spcPct val="0"/>
              </a:spcAft>
              <a:buClr>
                <a:schemeClr val="accent2"/>
              </a:buClr>
              <a:buFont typeface="Wingdings 2" pitchFamily="18" charset="2"/>
              <a:buChar char="¢"/>
              <a:defRPr sz="2000">
                <a:solidFill>
                  <a:schemeClr val="tx1"/>
                </a:solidFill>
                <a:latin typeface="Comic Sans MS" pitchFamily="66" charset="0"/>
              </a:defRPr>
            </a:lvl7pPr>
            <a:lvl8pPr marL="3429000" indent="-228600" eaLnBrk="0" fontAlgn="base" hangingPunct="0">
              <a:spcBef>
                <a:spcPct val="20000"/>
              </a:spcBef>
              <a:spcAft>
                <a:spcPct val="0"/>
              </a:spcAft>
              <a:buClr>
                <a:schemeClr val="accent2"/>
              </a:buClr>
              <a:buFont typeface="Wingdings 2" pitchFamily="18" charset="2"/>
              <a:buChar char="¢"/>
              <a:defRPr sz="2000">
                <a:solidFill>
                  <a:schemeClr val="tx1"/>
                </a:solidFill>
                <a:latin typeface="Comic Sans MS" pitchFamily="66" charset="0"/>
              </a:defRPr>
            </a:lvl8pPr>
            <a:lvl9pPr marL="3886200" indent="-228600" eaLnBrk="0" fontAlgn="base" hangingPunct="0">
              <a:spcBef>
                <a:spcPct val="20000"/>
              </a:spcBef>
              <a:spcAft>
                <a:spcPct val="0"/>
              </a:spcAft>
              <a:buClr>
                <a:schemeClr val="accent2"/>
              </a:buClr>
              <a:buFont typeface="Wingdings 2" pitchFamily="18" charset="2"/>
              <a:buChar char="¢"/>
              <a:defRPr sz="2000">
                <a:solidFill>
                  <a:schemeClr val="tx1"/>
                </a:solidFill>
                <a:latin typeface="Comic Sans MS" pitchFamily="66" charset="0"/>
              </a:defRPr>
            </a:lvl9pPr>
          </a:lstStyle>
          <a:p>
            <a:pPr eaLnBrk="0" fontAlgn="base" hangingPunct="0">
              <a:spcAft>
                <a:spcPct val="0"/>
              </a:spcAft>
              <a:buClr>
                <a:srgbClr val="3333CC"/>
              </a:buClr>
            </a:pPr>
            <a:r>
              <a:rPr lang="de-DE" altLang="de-DE" sz="2800" b="1" dirty="0">
                <a:solidFill>
                  <a:srgbClr val="000000"/>
                </a:solidFill>
              </a:rPr>
              <a:t> </a:t>
            </a:r>
            <a:r>
              <a:rPr lang="de-DE" altLang="de-DE" sz="2400" dirty="0">
                <a:solidFill>
                  <a:srgbClr val="FF0000"/>
                </a:solidFill>
              </a:rPr>
              <a:t>Arbeitsplatz und Arbeitsunfähigkeit:</a:t>
            </a:r>
          </a:p>
          <a:p>
            <a:pPr marL="457200" lvl="1" indent="0" eaLnBrk="0" fontAlgn="base" hangingPunct="0">
              <a:spcAft>
                <a:spcPct val="0"/>
              </a:spcAft>
              <a:buClr>
                <a:srgbClr val="3333CC"/>
              </a:buClr>
              <a:buNone/>
            </a:pPr>
            <a:r>
              <a:rPr lang="de-DE" altLang="de-DE" sz="2000" dirty="0">
                <a:solidFill>
                  <a:srgbClr val="FF0000"/>
                </a:solidFill>
              </a:rPr>
              <a:t>Unzufriedenheit am Arbeitsplatz</a:t>
            </a:r>
            <a:endParaRPr lang="de-DE" altLang="de-DE" sz="2000" dirty="0">
              <a:solidFill>
                <a:srgbClr val="000000"/>
              </a:solidFill>
            </a:endParaRPr>
          </a:p>
          <a:p>
            <a:pPr marL="457200" lvl="1" indent="0" eaLnBrk="0" fontAlgn="base" hangingPunct="0">
              <a:spcAft>
                <a:spcPct val="0"/>
              </a:spcAft>
              <a:buClr>
                <a:srgbClr val="3333CC"/>
              </a:buClr>
              <a:buNone/>
            </a:pPr>
            <a:r>
              <a:rPr lang="de-DE" altLang="de-DE" sz="2000" dirty="0" smtClean="0">
                <a:solidFill>
                  <a:srgbClr val="000000"/>
                </a:solidFill>
              </a:rPr>
              <a:t>Überzeugung, dass die Arbeitstätigkeit dem Körper schadet</a:t>
            </a:r>
          </a:p>
          <a:p>
            <a:pPr marL="457200" lvl="1" indent="0" eaLnBrk="0" fontAlgn="base" hangingPunct="0">
              <a:spcAft>
                <a:spcPct val="0"/>
              </a:spcAft>
              <a:buClr>
                <a:srgbClr val="3333CC"/>
              </a:buClr>
              <a:buNone/>
            </a:pPr>
            <a:r>
              <a:rPr lang="de-DE" altLang="de-DE" sz="2000" dirty="0" smtClean="0">
                <a:solidFill>
                  <a:srgbClr val="000000"/>
                </a:solidFill>
              </a:rPr>
              <a:t>Kein Interesse von Vorgesetzten und Kollegen</a:t>
            </a:r>
            <a:endParaRPr lang="de-DE" altLang="de-DE" sz="2000" dirty="0">
              <a:solidFill>
                <a:srgbClr val="000000"/>
              </a:solidFill>
            </a:endParaRPr>
          </a:p>
          <a:p>
            <a:pPr marL="457200" lvl="1" indent="0" eaLnBrk="0" fontAlgn="base" hangingPunct="0">
              <a:spcAft>
                <a:spcPct val="0"/>
              </a:spcAft>
              <a:buClr>
                <a:srgbClr val="3333CC"/>
              </a:buClr>
              <a:buNone/>
            </a:pPr>
            <a:r>
              <a:rPr lang="de-DE" altLang="de-DE" sz="2000" dirty="0">
                <a:solidFill>
                  <a:srgbClr val="000000"/>
                </a:solidFill>
              </a:rPr>
              <a:t>Entlastungsmotivation („habe genug gearbeitet</a:t>
            </a:r>
            <a:r>
              <a:rPr lang="de-DE" altLang="de-DE" sz="2000" dirty="0" smtClean="0">
                <a:solidFill>
                  <a:srgbClr val="000000"/>
                </a:solidFill>
              </a:rPr>
              <a:t>“) </a:t>
            </a:r>
            <a:endParaRPr lang="de-DE" altLang="de-DE" sz="2000" dirty="0">
              <a:solidFill>
                <a:srgbClr val="000000"/>
              </a:solidFill>
            </a:endParaRPr>
          </a:p>
          <a:p>
            <a:pPr marL="457200" lvl="1" indent="0" eaLnBrk="0" fontAlgn="base" hangingPunct="0">
              <a:spcAft>
                <a:spcPct val="0"/>
              </a:spcAft>
              <a:buClr>
                <a:srgbClr val="3333CC"/>
              </a:buClr>
              <a:buNone/>
            </a:pPr>
            <a:r>
              <a:rPr lang="de-DE" altLang="de-DE" sz="2000" dirty="0" smtClean="0">
                <a:solidFill>
                  <a:srgbClr val="000000"/>
                </a:solidFill>
              </a:rPr>
              <a:t>Länger </a:t>
            </a:r>
            <a:r>
              <a:rPr lang="de-DE" altLang="de-DE" sz="2000" dirty="0">
                <a:solidFill>
                  <a:srgbClr val="000000"/>
                </a:solidFill>
              </a:rPr>
              <a:t>andauernde Arbeitsunfähigkeitszeiten </a:t>
            </a:r>
            <a:r>
              <a:rPr lang="de-DE" altLang="de-DE" sz="2000" dirty="0" smtClean="0">
                <a:solidFill>
                  <a:srgbClr val="FF0000"/>
                </a:solidFill>
              </a:rPr>
              <a:t>(„</a:t>
            </a:r>
            <a:r>
              <a:rPr lang="de-DE" altLang="de-DE" sz="2000" dirty="0">
                <a:solidFill>
                  <a:srgbClr val="FF0000"/>
                </a:solidFill>
              </a:rPr>
              <a:t>sehen Sie sich in der Zukunft als </a:t>
            </a:r>
            <a:r>
              <a:rPr lang="de-DE" altLang="de-DE" sz="2000" dirty="0" smtClean="0">
                <a:solidFill>
                  <a:srgbClr val="FF0000"/>
                </a:solidFill>
              </a:rPr>
              <a:t>arbeitsfähig?“</a:t>
            </a:r>
            <a:r>
              <a:rPr lang="de-DE" altLang="de-DE" sz="2000" dirty="0" smtClean="0">
                <a:solidFill>
                  <a:srgbClr val="000000"/>
                </a:solidFill>
              </a:rPr>
              <a:t>)</a:t>
            </a:r>
            <a:endParaRPr lang="de-DE" altLang="de-DE" sz="2000" dirty="0">
              <a:solidFill>
                <a:srgbClr val="000000"/>
              </a:solidFill>
            </a:endParaRPr>
          </a:p>
          <a:p>
            <a:pPr marL="457200" lvl="1" indent="0" eaLnBrk="0" fontAlgn="base" hangingPunct="0">
              <a:spcAft>
                <a:spcPct val="0"/>
              </a:spcAft>
              <a:buClr>
                <a:srgbClr val="3333CC"/>
              </a:buClr>
              <a:buNone/>
            </a:pPr>
            <a:r>
              <a:rPr lang="de-DE" altLang="de-DE" sz="2000" dirty="0">
                <a:solidFill>
                  <a:srgbClr val="000000"/>
                </a:solidFill>
              </a:rPr>
              <a:t>Kein finanzieller Anreiz zur Aufnahme der </a:t>
            </a:r>
            <a:r>
              <a:rPr lang="de-DE" altLang="de-DE" sz="2000" dirty="0" smtClean="0">
                <a:solidFill>
                  <a:srgbClr val="000000"/>
                </a:solidFill>
              </a:rPr>
              <a:t>Arbeit</a:t>
            </a:r>
            <a:endParaRPr lang="de-DE" altLang="de-DE" sz="2000" dirty="0">
              <a:solidFill>
                <a:srgbClr val="000000"/>
              </a:solidFill>
            </a:endParaRPr>
          </a:p>
          <a:p>
            <a:pPr eaLnBrk="0" fontAlgn="base" hangingPunct="0">
              <a:spcAft>
                <a:spcPct val="0"/>
              </a:spcAft>
              <a:buClr>
                <a:srgbClr val="3333CC"/>
              </a:buClr>
            </a:pPr>
            <a:r>
              <a:rPr lang="de-DE" altLang="de-DE" sz="2400" dirty="0">
                <a:solidFill>
                  <a:srgbClr val="FF0000"/>
                </a:solidFill>
              </a:rPr>
              <a:t>Diagnostik/Behandlung:</a:t>
            </a:r>
            <a:endParaRPr lang="de-DE" altLang="de-DE" sz="2800" dirty="0">
              <a:solidFill>
                <a:srgbClr val="FF0000"/>
              </a:solidFill>
            </a:endParaRPr>
          </a:p>
          <a:p>
            <a:pPr marL="457200" lvl="1" indent="0" eaLnBrk="0" fontAlgn="base" hangingPunct="0">
              <a:spcAft>
                <a:spcPct val="0"/>
              </a:spcAft>
              <a:buClr>
                <a:srgbClr val="3333CC"/>
              </a:buClr>
              <a:buNone/>
            </a:pPr>
            <a:r>
              <a:rPr lang="de-DE" altLang="de-DE" sz="2000" dirty="0">
                <a:solidFill>
                  <a:srgbClr val="000000"/>
                </a:solidFill>
              </a:rPr>
              <a:t>Mehrere z.T. sich </a:t>
            </a:r>
            <a:r>
              <a:rPr lang="de-DE" altLang="de-DE" sz="2000" dirty="0">
                <a:solidFill>
                  <a:srgbClr val="FF0000"/>
                </a:solidFill>
              </a:rPr>
              <a:t>widersprechende Diagnosen</a:t>
            </a:r>
            <a:endParaRPr lang="de-DE" altLang="de-DE" sz="2000" dirty="0">
              <a:solidFill>
                <a:srgbClr val="000000"/>
              </a:solidFill>
            </a:endParaRPr>
          </a:p>
          <a:p>
            <a:pPr marL="457200" lvl="1" indent="0" eaLnBrk="0" fontAlgn="base" hangingPunct="0">
              <a:spcAft>
                <a:spcPct val="0"/>
              </a:spcAft>
              <a:buClr>
                <a:srgbClr val="3333CC"/>
              </a:buClr>
              <a:buNone/>
            </a:pPr>
            <a:r>
              <a:rPr lang="de-DE" altLang="de-DE" sz="2000" dirty="0">
                <a:solidFill>
                  <a:srgbClr val="000000"/>
                </a:solidFill>
              </a:rPr>
              <a:t>Verschreibung </a:t>
            </a:r>
            <a:r>
              <a:rPr lang="de-DE" altLang="de-DE" sz="2000" dirty="0">
                <a:solidFill>
                  <a:srgbClr val="FF0000"/>
                </a:solidFill>
              </a:rPr>
              <a:t>passiver Behandlungen</a:t>
            </a:r>
            <a:endParaRPr lang="de-DE" altLang="de-DE" sz="2000" dirty="0">
              <a:solidFill>
                <a:srgbClr val="000000"/>
              </a:solidFill>
            </a:endParaRPr>
          </a:p>
          <a:p>
            <a:pPr marL="457200" lvl="1" indent="0" eaLnBrk="0" fontAlgn="base" hangingPunct="0">
              <a:spcAft>
                <a:spcPct val="0"/>
              </a:spcAft>
              <a:buClr>
                <a:srgbClr val="3333CC"/>
              </a:buClr>
              <a:buNone/>
            </a:pPr>
            <a:endParaRPr lang="de-DE" altLang="de-DE" sz="2000" dirty="0" smtClean="0">
              <a:solidFill>
                <a:srgbClr val="000000"/>
              </a:solidFill>
            </a:endParaRPr>
          </a:p>
        </p:txBody>
      </p:sp>
      <p:sp>
        <p:nvSpPr>
          <p:cNvPr id="3" name="Fußzeilenplatzhalter 2"/>
          <p:cNvSpPr>
            <a:spLocks noGrp="1"/>
          </p:cNvSpPr>
          <p:nvPr>
            <p:ph type="ftr" sz="quarter" idx="11"/>
          </p:nvPr>
        </p:nvSpPr>
        <p:spPr/>
        <p:txBody>
          <a:bodyPr/>
          <a:lstStyle/>
          <a:p>
            <a:pPr>
              <a:defRPr/>
            </a:pPr>
            <a:r>
              <a:rPr lang="de-DE" smtClean="0">
                <a:solidFill>
                  <a:srgbClr val="000000"/>
                </a:solidFill>
              </a:rPr>
              <a:t>E. Nyberg / WS Schmerz 30.11.2019</a:t>
            </a:r>
            <a:endParaRPr lang="de-DE">
              <a:solidFill>
                <a:srgbClr val="000000"/>
              </a:solidFill>
            </a:endParaRPr>
          </a:p>
        </p:txBody>
      </p:sp>
    </p:spTree>
    <p:extLst>
      <p:ext uri="{BB962C8B-B14F-4D97-AF65-F5344CB8AC3E}">
        <p14:creationId xmlns:p14="http://schemas.microsoft.com/office/powerpoint/2010/main" val="14821158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ctrTitle"/>
          </p:nvPr>
        </p:nvSpPr>
        <p:spPr>
          <a:xfrm>
            <a:off x="762000" y="1066800"/>
            <a:ext cx="7772400" cy="1143000"/>
          </a:xfrm>
        </p:spPr>
        <p:txBody>
          <a:bodyPr/>
          <a:lstStyle/>
          <a:p>
            <a:r>
              <a:rPr lang="de-DE" altLang="de-DE" b="0" smtClean="0"/>
              <a:t>Psychoedukation</a:t>
            </a:r>
          </a:p>
        </p:txBody>
      </p:sp>
      <p:sp>
        <p:nvSpPr>
          <p:cNvPr id="57347" name="Rectangle 3"/>
          <p:cNvSpPr>
            <a:spLocks noGrp="1" noChangeArrowheads="1"/>
          </p:cNvSpPr>
          <p:nvPr>
            <p:ph type="subTitle" idx="1"/>
          </p:nvPr>
        </p:nvSpPr>
        <p:spPr>
          <a:xfrm>
            <a:off x="1447800" y="2590800"/>
            <a:ext cx="6400800" cy="1752600"/>
          </a:xfrm>
        </p:spPr>
        <p:txBody>
          <a:bodyPr/>
          <a:lstStyle/>
          <a:p>
            <a:pPr algn="l">
              <a:lnSpc>
                <a:spcPct val="80000"/>
              </a:lnSpc>
              <a:buFont typeface="Wingdings 2" pitchFamily="18" charset="2"/>
              <a:buChar char="¢"/>
            </a:pPr>
            <a:r>
              <a:rPr lang="de-DE" altLang="de-DE" sz="2800" dirty="0" smtClean="0"/>
              <a:t>Zitronenübung</a:t>
            </a:r>
          </a:p>
          <a:p>
            <a:pPr algn="l">
              <a:lnSpc>
                <a:spcPct val="80000"/>
              </a:lnSpc>
              <a:buFont typeface="Wingdings 2" pitchFamily="18" charset="2"/>
              <a:buChar char="¢"/>
            </a:pPr>
            <a:r>
              <a:rPr lang="de-DE" altLang="de-DE" sz="2800" dirty="0" smtClean="0"/>
              <a:t>Gate-</a:t>
            </a:r>
            <a:r>
              <a:rPr lang="de-DE" altLang="de-DE" sz="2800" dirty="0" err="1" smtClean="0"/>
              <a:t>control</a:t>
            </a:r>
            <a:r>
              <a:rPr lang="de-DE" altLang="de-DE" sz="2800" dirty="0" smtClean="0"/>
              <a:t>-Theorie</a:t>
            </a:r>
          </a:p>
          <a:p>
            <a:pPr algn="l">
              <a:lnSpc>
                <a:spcPct val="80000"/>
              </a:lnSpc>
              <a:buFont typeface="Wingdings 2" pitchFamily="18" charset="2"/>
              <a:buChar char="¢"/>
            </a:pPr>
            <a:r>
              <a:rPr lang="de-DE" altLang="de-DE" sz="2800" dirty="0" smtClean="0"/>
              <a:t>Schmerzgedächtnis</a:t>
            </a:r>
          </a:p>
          <a:p>
            <a:pPr algn="l">
              <a:lnSpc>
                <a:spcPct val="80000"/>
              </a:lnSpc>
              <a:buFont typeface="Wingdings 2" pitchFamily="18" charset="2"/>
              <a:buChar char="¢"/>
            </a:pPr>
            <a:r>
              <a:rPr lang="de-DE" altLang="de-DE" sz="2800" dirty="0" smtClean="0"/>
              <a:t>Video: „Vergiss den Schmerz“</a:t>
            </a:r>
          </a:p>
        </p:txBody>
      </p:sp>
    </p:spTree>
    <p:extLst>
      <p:ext uri="{BB962C8B-B14F-4D97-AF65-F5344CB8AC3E}">
        <p14:creationId xmlns:p14="http://schemas.microsoft.com/office/powerpoint/2010/main" val="411071895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el 1"/>
          <p:cNvSpPr>
            <a:spLocks noGrp="1"/>
          </p:cNvSpPr>
          <p:nvPr>
            <p:ph type="title"/>
          </p:nvPr>
        </p:nvSpPr>
        <p:spPr>
          <a:xfrm>
            <a:off x="684213" y="333375"/>
            <a:ext cx="7772400" cy="1008063"/>
          </a:xfrm>
        </p:spPr>
        <p:txBody>
          <a:bodyPr/>
          <a:lstStyle/>
          <a:p>
            <a:r>
              <a:rPr lang="de-DE" altLang="de-DE" sz="2400" b="0" smtClean="0"/>
              <a:t>Die Speichelproduktion ist eine gelernte körperliche Reaktion.</a:t>
            </a:r>
          </a:p>
        </p:txBody>
      </p:sp>
      <p:sp>
        <p:nvSpPr>
          <p:cNvPr id="3" name="Inhaltsplatzhalter 2"/>
          <p:cNvSpPr>
            <a:spLocks noGrp="1"/>
          </p:cNvSpPr>
          <p:nvPr>
            <p:ph idx="1"/>
          </p:nvPr>
        </p:nvSpPr>
        <p:spPr>
          <a:xfrm>
            <a:off x="323850" y="1341438"/>
            <a:ext cx="8424863" cy="5183187"/>
          </a:xfrm>
        </p:spPr>
        <p:txBody>
          <a:bodyPr/>
          <a:lstStyle/>
          <a:p>
            <a:pPr>
              <a:defRPr/>
            </a:pPr>
            <a:r>
              <a:rPr lang="de-DE" sz="2000" dirty="0" smtClean="0"/>
              <a:t>der Speichel ist echt - zu sehen, zu fühlen, chemisch zu analysieren</a:t>
            </a:r>
          </a:p>
          <a:p>
            <a:pPr>
              <a:defRPr/>
            </a:pPr>
            <a:r>
              <a:rPr lang="de-DE" sz="2000" b="1" dirty="0" smtClean="0"/>
              <a:t>Fazit: Körperliche Prozesse können von der Umgebung beeinflusst werden, in </a:t>
            </a:r>
            <a:r>
              <a:rPr lang="de-DE" sz="2000" dirty="0" smtClean="0"/>
              <a:t>diesem Fall vom bloßen Reden über die Speisen.</a:t>
            </a:r>
          </a:p>
          <a:p>
            <a:pPr>
              <a:defRPr/>
            </a:pPr>
            <a:r>
              <a:rPr lang="de-DE" sz="2000" dirty="0" smtClean="0"/>
              <a:t>der Speichel läuft automatisch, egal ob man es will oder nicht</a:t>
            </a:r>
          </a:p>
          <a:p>
            <a:pPr>
              <a:defRPr/>
            </a:pPr>
            <a:r>
              <a:rPr lang="de-DE" sz="2000" b="1" dirty="0" smtClean="0"/>
              <a:t>Fazit: Körperliche Reaktionen laufen unter Umständen automatisch ab.</a:t>
            </a:r>
          </a:p>
          <a:p>
            <a:pPr>
              <a:defRPr/>
            </a:pPr>
            <a:r>
              <a:rPr lang="de-DE" sz="2000" dirty="0" smtClean="0"/>
              <a:t>das Wasser-in-den-Mund-Laufen hat </a:t>
            </a:r>
            <a:r>
              <a:rPr lang="de-DE" sz="2000" i="1" dirty="0" smtClean="0"/>
              <a:t>nichts mit der Persönlichkeit zu tun und es ist </a:t>
            </a:r>
            <a:r>
              <a:rPr lang="de-DE" sz="2000" dirty="0" smtClean="0"/>
              <a:t>nicht nur im Kopf ---- es ist echt.</a:t>
            </a:r>
          </a:p>
          <a:p>
            <a:pPr>
              <a:defRPr/>
            </a:pPr>
            <a:r>
              <a:rPr lang="de-DE" sz="2000" dirty="0" smtClean="0"/>
              <a:t>Was steuert diese Prozesse und Reaktionen? </a:t>
            </a:r>
          </a:p>
          <a:p>
            <a:pPr lvl="1">
              <a:defRPr/>
            </a:pPr>
            <a:r>
              <a:rPr lang="de-DE" sz="2000" dirty="0" smtClean="0">
                <a:solidFill>
                  <a:srgbClr val="FF0000"/>
                </a:solidFill>
                <a:ea typeface="+mn-ea"/>
                <a:cs typeface="+mn-cs"/>
              </a:rPr>
              <a:t>Es sind Erfahrung und Lernen </a:t>
            </a:r>
            <a:r>
              <a:rPr lang="de-DE" sz="2000" dirty="0" smtClean="0">
                <a:ea typeface="+mn-ea"/>
                <a:cs typeface="+mn-cs"/>
              </a:rPr>
              <a:t>(Erfahrungen mit einer Zitrone).</a:t>
            </a:r>
          </a:p>
          <a:p>
            <a:pPr>
              <a:defRPr/>
            </a:pPr>
            <a:r>
              <a:rPr lang="de-DE" sz="2000" dirty="0" smtClean="0"/>
              <a:t>Durch unsere Vorstellung haben wir Einfluss auf unser Befinden.</a:t>
            </a:r>
            <a:endParaRPr lang="de-DE" sz="2000" dirty="0"/>
          </a:p>
        </p:txBody>
      </p:sp>
      <p:sp>
        <p:nvSpPr>
          <p:cNvPr id="4" name="Fußzeilenplatzhalter 3"/>
          <p:cNvSpPr>
            <a:spLocks noGrp="1"/>
          </p:cNvSpPr>
          <p:nvPr>
            <p:ph type="ftr" sz="quarter" idx="11"/>
          </p:nvPr>
        </p:nvSpPr>
        <p:spPr/>
        <p:txBody>
          <a:bodyPr/>
          <a:lstStyle/>
          <a:p>
            <a:pPr>
              <a:defRPr/>
            </a:pPr>
            <a:r>
              <a:rPr lang="de-DE" smtClean="0">
                <a:solidFill>
                  <a:srgbClr val="000000"/>
                </a:solidFill>
              </a:rPr>
              <a:t>E. Nyberg / WS Schmerz 30.11.2019</a:t>
            </a:r>
            <a:endParaRPr lang="de-DE">
              <a:solidFill>
                <a:srgbClr val="000000"/>
              </a:solidFill>
            </a:endParaRPr>
          </a:p>
        </p:txBody>
      </p:sp>
    </p:spTree>
    <p:extLst>
      <p:ext uri="{BB962C8B-B14F-4D97-AF65-F5344CB8AC3E}">
        <p14:creationId xmlns:p14="http://schemas.microsoft.com/office/powerpoint/2010/main" val="60376145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xfrm>
            <a:off x="685800" y="609600"/>
            <a:ext cx="7772400" cy="947192"/>
          </a:xfrm>
        </p:spPr>
        <p:txBody>
          <a:bodyPr/>
          <a:lstStyle/>
          <a:p>
            <a:r>
              <a:rPr lang="en-GB" altLang="de-DE" sz="3200" b="0" dirty="0" smtClean="0"/>
              <a:t>Gate Control </a:t>
            </a:r>
            <a:r>
              <a:rPr lang="en-GB" altLang="de-DE" sz="3200" b="0" dirty="0" err="1" smtClean="0"/>
              <a:t>Theorie</a:t>
            </a:r>
            <a:r>
              <a:rPr lang="en-GB" altLang="de-DE" sz="3200" b="0" dirty="0" smtClean="0"/>
              <a:t/>
            </a:r>
            <a:br>
              <a:rPr lang="en-GB" altLang="de-DE" sz="3200" b="0" dirty="0" smtClean="0"/>
            </a:br>
            <a:r>
              <a:rPr lang="en-GB" altLang="de-DE" sz="2000" b="0" dirty="0" smtClean="0">
                <a:solidFill>
                  <a:schemeClr val="tx1"/>
                </a:solidFill>
              </a:rPr>
              <a:t>(</a:t>
            </a:r>
            <a:r>
              <a:rPr lang="en-GB" altLang="de-DE" sz="2000" b="0" dirty="0" err="1" smtClean="0">
                <a:solidFill>
                  <a:schemeClr val="tx1"/>
                </a:solidFill>
              </a:rPr>
              <a:t>Melzack</a:t>
            </a:r>
            <a:r>
              <a:rPr lang="en-GB" altLang="de-DE" sz="2000" b="0" dirty="0" smtClean="0">
                <a:solidFill>
                  <a:schemeClr val="tx1"/>
                </a:solidFill>
              </a:rPr>
              <a:t> &amp; Wall, </a:t>
            </a:r>
            <a:r>
              <a:rPr lang="en-GB" altLang="de-DE" sz="2000" b="0" dirty="0" smtClean="0"/>
              <a:t>1965</a:t>
            </a:r>
            <a:r>
              <a:rPr lang="en-GB" altLang="de-DE" sz="2000" b="0" dirty="0" smtClean="0">
                <a:solidFill>
                  <a:schemeClr val="tx1"/>
                </a:solidFill>
              </a:rPr>
              <a:t>)</a:t>
            </a:r>
            <a:endParaRPr lang="de-DE" altLang="de-DE" sz="2400" b="0" dirty="0" smtClean="0">
              <a:solidFill>
                <a:schemeClr val="tx1"/>
              </a:solidFill>
              <a:latin typeface="Copperplate Gothic Bold" pitchFamily="34" charset="0"/>
            </a:endParaRPr>
          </a:p>
        </p:txBody>
      </p:sp>
      <p:sp>
        <p:nvSpPr>
          <p:cNvPr id="62467" name="Rectangle 3"/>
          <p:cNvSpPr>
            <a:spLocks noGrp="1" noChangeArrowheads="1"/>
          </p:cNvSpPr>
          <p:nvPr>
            <p:ph type="body" idx="1"/>
          </p:nvPr>
        </p:nvSpPr>
        <p:spPr>
          <a:xfrm>
            <a:off x="685800" y="1628800"/>
            <a:ext cx="7772400" cy="4695800"/>
          </a:xfrm>
        </p:spPr>
        <p:txBody>
          <a:bodyPr/>
          <a:lstStyle/>
          <a:p>
            <a:r>
              <a:rPr lang="de-DE" altLang="de-DE" sz="2000" dirty="0" smtClean="0">
                <a:solidFill>
                  <a:srgbClr val="FF3300"/>
                </a:solidFill>
              </a:rPr>
              <a:t>Erstmalige Betonung psychologischer Faktoren</a:t>
            </a:r>
          </a:p>
          <a:p>
            <a:pPr>
              <a:buFont typeface="Wingdings 2" pitchFamily="18" charset="2"/>
              <a:buNone/>
            </a:pPr>
            <a:endParaRPr lang="de-DE" altLang="de-DE" sz="2000" dirty="0" smtClean="0">
              <a:solidFill>
                <a:srgbClr val="FF3300"/>
              </a:solidFill>
            </a:endParaRPr>
          </a:p>
          <a:p>
            <a:pPr>
              <a:buFont typeface="Wingdings 2" pitchFamily="18" charset="2"/>
              <a:buNone/>
            </a:pPr>
            <a:r>
              <a:rPr lang="de-DE" altLang="de-DE" sz="2000" dirty="0" smtClean="0">
                <a:solidFill>
                  <a:srgbClr val="FF3300"/>
                </a:solidFill>
              </a:rPr>
              <a:t>Hypothese:</a:t>
            </a:r>
          </a:p>
          <a:p>
            <a:r>
              <a:rPr lang="de-DE" altLang="de-DE" sz="2000" dirty="0" smtClean="0"/>
              <a:t>Information aus der Peripherie gelangt durch ein Tor ins Gehirn. </a:t>
            </a:r>
          </a:p>
          <a:p>
            <a:r>
              <a:rPr lang="de-DE" altLang="de-DE" sz="2000" dirty="0" smtClean="0"/>
              <a:t>Das Tor öffnet und </a:t>
            </a:r>
            <a:r>
              <a:rPr lang="de-DE" altLang="de-DE" sz="2000" dirty="0" err="1" smtClean="0"/>
              <a:t>schliesst</a:t>
            </a:r>
            <a:r>
              <a:rPr lang="de-DE" altLang="de-DE" sz="2000" dirty="0" smtClean="0"/>
              <a:t> und beeinflusst somit, welche Information zum Gehirn durchgelassen wird.</a:t>
            </a:r>
          </a:p>
          <a:p>
            <a:r>
              <a:rPr lang="de-DE" altLang="de-DE" sz="2000" dirty="0" smtClean="0"/>
              <a:t>„Wenn ich abgelenkt bin, lässt das Tor weniger Schmerzen durch, als wenn ich mich auf meine Schmerzen konzentriere“</a:t>
            </a:r>
          </a:p>
          <a:p>
            <a:r>
              <a:rPr lang="de-DE" altLang="de-DE" sz="2000" dirty="0"/>
              <a:t>Kritisch anzumerken ist, dass zahlreiche neuere neurophysiologische Befunde nicht mit der „</a:t>
            </a:r>
            <a:r>
              <a:rPr lang="de-DE" altLang="de-DE" sz="2000" dirty="0" err="1"/>
              <a:t>gate</a:t>
            </a:r>
            <a:r>
              <a:rPr lang="de-DE" altLang="de-DE" sz="2000" dirty="0"/>
              <a:t>-</a:t>
            </a:r>
            <a:r>
              <a:rPr lang="de-DE" altLang="de-DE" sz="2000" dirty="0" err="1"/>
              <a:t>control</a:t>
            </a:r>
            <a:r>
              <a:rPr lang="de-DE" altLang="de-DE" sz="2000" dirty="0"/>
              <a:t>-Theorie“ übereinstimmen. </a:t>
            </a:r>
          </a:p>
          <a:p>
            <a:endParaRPr lang="de-DE" altLang="de-DE" sz="2400" dirty="0" smtClean="0"/>
          </a:p>
        </p:txBody>
      </p:sp>
      <p:sp>
        <p:nvSpPr>
          <p:cNvPr id="3" name="Fußzeilenplatzhalter 2"/>
          <p:cNvSpPr>
            <a:spLocks noGrp="1"/>
          </p:cNvSpPr>
          <p:nvPr>
            <p:ph type="ftr" sz="quarter" idx="11"/>
          </p:nvPr>
        </p:nvSpPr>
        <p:spPr/>
        <p:txBody>
          <a:bodyPr/>
          <a:lstStyle/>
          <a:p>
            <a:pPr>
              <a:defRPr/>
            </a:pPr>
            <a:r>
              <a:rPr lang="de-DE" smtClean="0">
                <a:solidFill>
                  <a:srgbClr val="000000"/>
                </a:solidFill>
              </a:rPr>
              <a:t>E. Nyberg / WS Schmerz 30.11.2019</a:t>
            </a:r>
            <a:endParaRPr lang="de-DE">
              <a:solidFill>
                <a:srgbClr val="000000"/>
              </a:solidFill>
            </a:endParaRPr>
          </a:p>
        </p:txBody>
      </p:sp>
    </p:spTree>
    <p:extLst>
      <p:ext uri="{BB962C8B-B14F-4D97-AF65-F5344CB8AC3E}">
        <p14:creationId xmlns:p14="http://schemas.microsoft.com/office/powerpoint/2010/main" val="388497378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pic>
        <p:nvPicPr>
          <p:cNvPr id="65538" name="Picture 3" descr="gate control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35375" y="-19050"/>
            <a:ext cx="44259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feld 1"/>
          <p:cNvSpPr txBox="1"/>
          <p:nvPr/>
        </p:nvSpPr>
        <p:spPr>
          <a:xfrm>
            <a:off x="250825" y="1268413"/>
            <a:ext cx="3097213" cy="1631950"/>
          </a:xfrm>
          <a:prstGeom prst="rect">
            <a:avLst/>
          </a:prstGeom>
          <a:noFill/>
        </p:spPr>
        <p:txBody>
          <a:bodyPr>
            <a:spAutoFit/>
          </a:bodyPr>
          <a:lstStyle/>
          <a:p>
            <a:pPr eaLnBrk="0" fontAlgn="base" hangingPunct="0">
              <a:spcBef>
                <a:spcPct val="0"/>
              </a:spcBef>
              <a:spcAft>
                <a:spcPct val="0"/>
              </a:spcAft>
              <a:defRPr/>
            </a:pPr>
            <a:r>
              <a:rPr lang="de-CH" sz="2000" b="1" dirty="0">
                <a:solidFill>
                  <a:srgbClr val="FFFFFF"/>
                </a:solidFill>
              </a:rPr>
              <a:t>Imaginationsübung: </a:t>
            </a:r>
          </a:p>
          <a:p>
            <a:pPr eaLnBrk="0" fontAlgn="base" hangingPunct="0">
              <a:spcBef>
                <a:spcPct val="0"/>
              </a:spcBef>
              <a:spcAft>
                <a:spcPct val="0"/>
              </a:spcAft>
              <a:defRPr/>
            </a:pPr>
            <a:r>
              <a:rPr lang="de-CH" sz="2000" dirty="0">
                <a:solidFill>
                  <a:srgbClr val="FFFFFF"/>
                </a:solidFill>
              </a:rPr>
              <a:t>Pat. stellt sich vor, wie das Tor sich schliesst und den Schmerz nicht mehr durchlässt.</a:t>
            </a:r>
          </a:p>
        </p:txBody>
      </p:sp>
      <p:sp>
        <p:nvSpPr>
          <p:cNvPr id="4" name="Fußzeilenplatzhalter 3"/>
          <p:cNvSpPr>
            <a:spLocks noGrp="1"/>
          </p:cNvSpPr>
          <p:nvPr>
            <p:ph type="ftr" sz="quarter" idx="11"/>
          </p:nvPr>
        </p:nvSpPr>
        <p:spPr/>
        <p:txBody>
          <a:bodyPr/>
          <a:lstStyle/>
          <a:p>
            <a:pPr>
              <a:defRPr/>
            </a:pPr>
            <a:r>
              <a:rPr lang="de-DE" smtClean="0">
                <a:solidFill>
                  <a:srgbClr val="000000"/>
                </a:solidFill>
              </a:rPr>
              <a:t>E. Nyberg / WS Schmerz 30.11.2019</a:t>
            </a:r>
            <a:endParaRPr lang="de-DE">
              <a:solidFill>
                <a:srgbClr val="000000"/>
              </a:solidFill>
            </a:endParaRPr>
          </a:p>
        </p:txBody>
      </p:sp>
    </p:spTree>
    <p:extLst>
      <p:ext uri="{BB962C8B-B14F-4D97-AF65-F5344CB8AC3E}">
        <p14:creationId xmlns:p14="http://schemas.microsoft.com/office/powerpoint/2010/main" val="314924066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a:xfrm>
            <a:off x="685800" y="381000"/>
            <a:ext cx="7772400" cy="744538"/>
          </a:xfrm>
        </p:spPr>
        <p:txBody>
          <a:bodyPr/>
          <a:lstStyle/>
          <a:p>
            <a:r>
              <a:rPr lang="de-DE" altLang="de-DE" sz="3200" b="0" smtClean="0"/>
              <a:t>Das Schmerzgedächtnis</a:t>
            </a:r>
          </a:p>
        </p:txBody>
      </p:sp>
      <p:sp>
        <p:nvSpPr>
          <p:cNvPr id="70659" name="Rectangle 3"/>
          <p:cNvSpPr>
            <a:spLocks noGrp="1" noChangeArrowheads="1"/>
          </p:cNvSpPr>
          <p:nvPr>
            <p:ph type="body" idx="1"/>
          </p:nvPr>
        </p:nvSpPr>
        <p:spPr>
          <a:xfrm>
            <a:off x="838200" y="1143000"/>
            <a:ext cx="7772400" cy="5381625"/>
          </a:xfrm>
        </p:spPr>
        <p:txBody>
          <a:bodyPr/>
          <a:lstStyle/>
          <a:p>
            <a:r>
              <a:rPr lang="de-DE" altLang="de-DE" sz="2000" smtClean="0"/>
              <a:t>V.a. die Forschung von Prof. Flor in Mannheim zeigt, dass im somatosensorischen Cortex eine funktionelle Reorganisation auch im Erwachsenenalter möglich ist </a:t>
            </a:r>
            <a:r>
              <a:rPr lang="de-DE" altLang="de-DE" sz="2000" smtClean="0">
                <a:solidFill>
                  <a:srgbClr val="FF0000"/>
                </a:solidFill>
              </a:rPr>
              <a:t>(neuronale Plastizität)</a:t>
            </a:r>
          </a:p>
          <a:p>
            <a:r>
              <a:rPr lang="de-DE" altLang="de-DE" sz="2000" smtClean="0">
                <a:solidFill>
                  <a:srgbClr val="FF0000"/>
                </a:solidFill>
              </a:rPr>
              <a:t>Chronische Schmerzen hängen eng mit Lern- und Gedächtnisprozessen zusammen. </a:t>
            </a:r>
          </a:p>
          <a:p>
            <a:r>
              <a:rPr lang="de-DE" altLang="de-DE" sz="2000" smtClean="0"/>
              <a:t>Jeder Schmerzreiz hinterlässt eine Gedächtnisspur (= Lernprozess)</a:t>
            </a:r>
          </a:p>
          <a:p>
            <a:r>
              <a:rPr lang="de-DE" altLang="de-DE" sz="2000" smtClean="0"/>
              <a:t>Die Schmerzgedächtnisspur im Gehirn kann deutlich verstärkt werden, wenn andere Personen nur noch positiv reagieren, wenn man Schmerzen hat, und auf sog. gesundes Verhalten zu wenig reagieren. </a:t>
            </a:r>
          </a:p>
          <a:p>
            <a:r>
              <a:rPr lang="de-DE" altLang="de-DE" sz="2000" smtClean="0"/>
              <a:t>Dies ist normal, weil Schmerz unsere Aufmerksamkeit auf sich zieht, kann aber das Schmerzgedächtnis verfestigen.</a:t>
            </a:r>
          </a:p>
          <a:p>
            <a:r>
              <a:rPr lang="de-DE" altLang="de-DE" sz="2000" smtClean="0"/>
              <a:t>Deshalb ist der Einbezug des Partners in die Therapie notwendig.</a:t>
            </a:r>
          </a:p>
        </p:txBody>
      </p:sp>
      <p:sp>
        <p:nvSpPr>
          <p:cNvPr id="3" name="Fußzeilenplatzhalter 2"/>
          <p:cNvSpPr>
            <a:spLocks noGrp="1"/>
          </p:cNvSpPr>
          <p:nvPr>
            <p:ph type="ftr" sz="quarter" idx="11"/>
          </p:nvPr>
        </p:nvSpPr>
        <p:spPr/>
        <p:txBody>
          <a:bodyPr/>
          <a:lstStyle/>
          <a:p>
            <a:pPr>
              <a:defRPr/>
            </a:pPr>
            <a:r>
              <a:rPr lang="de-DE" smtClean="0">
                <a:solidFill>
                  <a:srgbClr val="000000"/>
                </a:solidFill>
              </a:rPr>
              <a:t>E. Nyberg / WS Schmerz 30.11.2019</a:t>
            </a:r>
            <a:endParaRPr lang="de-DE">
              <a:solidFill>
                <a:srgbClr val="000000"/>
              </a:solidFill>
            </a:endParaRPr>
          </a:p>
        </p:txBody>
      </p:sp>
    </p:spTree>
    <p:extLst>
      <p:ext uri="{BB962C8B-B14F-4D97-AF65-F5344CB8AC3E}">
        <p14:creationId xmlns:p14="http://schemas.microsoft.com/office/powerpoint/2010/main" val="309548055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a:xfrm>
            <a:off x="684213" y="476250"/>
            <a:ext cx="7772400" cy="1008063"/>
          </a:xfrm>
        </p:spPr>
        <p:txBody>
          <a:bodyPr/>
          <a:lstStyle/>
          <a:p>
            <a:r>
              <a:rPr lang="de-DE" altLang="de-DE" sz="2800" b="0" dirty="0" smtClean="0"/>
              <a:t>Sensibilisierung und </a:t>
            </a:r>
            <a:br>
              <a:rPr lang="de-DE" altLang="de-DE" sz="2800" b="0" dirty="0" smtClean="0"/>
            </a:br>
            <a:r>
              <a:rPr lang="de-DE" altLang="de-DE" sz="2800" b="0" dirty="0" smtClean="0"/>
              <a:t>erhöhte Schmerzempfindlichkeit I</a:t>
            </a:r>
          </a:p>
        </p:txBody>
      </p:sp>
      <p:sp>
        <p:nvSpPr>
          <p:cNvPr id="54275" name="Rectangle 3"/>
          <p:cNvSpPr>
            <a:spLocks noGrp="1" noChangeArrowheads="1"/>
          </p:cNvSpPr>
          <p:nvPr>
            <p:ph type="body" idx="1"/>
          </p:nvPr>
        </p:nvSpPr>
        <p:spPr>
          <a:xfrm>
            <a:off x="539750" y="1628775"/>
            <a:ext cx="8353425" cy="4578350"/>
          </a:xfrm>
        </p:spPr>
        <p:txBody>
          <a:bodyPr/>
          <a:lstStyle/>
          <a:p>
            <a:pPr>
              <a:buFont typeface="Wingdings" pitchFamily="2" charset="2"/>
              <a:buChar char="§"/>
            </a:pPr>
            <a:r>
              <a:rPr lang="de-DE" altLang="de-DE" sz="2000" dirty="0" smtClean="0"/>
              <a:t>Bei Pat. mit chronischen Rückenschmerzen (langandauernden Schmerzzuständen) ist das </a:t>
            </a:r>
            <a:r>
              <a:rPr lang="de-DE" altLang="de-DE" sz="2000" dirty="0" smtClean="0">
                <a:solidFill>
                  <a:srgbClr val="FF0000"/>
                </a:solidFill>
              </a:rPr>
              <a:t>“Rückenareal”</a:t>
            </a:r>
            <a:r>
              <a:rPr lang="de-DE" altLang="de-DE" sz="2000" dirty="0" smtClean="0"/>
              <a:t> im somatosensorischen Cortex doppelt so </a:t>
            </a:r>
            <a:r>
              <a:rPr lang="de-DE" altLang="de-DE" sz="2000" dirty="0" err="1" smtClean="0"/>
              <a:t>gross</a:t>
            </a:r>
            <a:r>
              <a:rPr lang="de-DE" altLang="de-DE" sz="2000" dirty="0" smtClean="0"/>
              <a:t> wie bei Gesunden und weitet sich aus in Richtung „Beinareal“. </a:t>
            </a:r>
          </a:p>
          <a:p>
            <a:pPr>
              <a:buFont typeface="Wingdings" pitchFamily="2" charset="2"/>
              <a:buChar char="§"/>
            </a:pPr>
            <a:r>
              <a:rPr lang="de-DE" altLang="de-DE" sz="2000" dirty="0" smtClean="0">
                <a:solidFill>
                  <a:srgbClr val="FF0000"/>
                </a:solidFill>
              </a:rPr>
              <a:t>Je größer die Abbildung des Rückens im Gehirn ist, desto empfindlicher ist die Region.</a:t>
            </a:r>
          </a:p>
          <a:p>
            <a:pPr>
              <a:buFont typeface="Wingdings" pitchFamily="2" charset="2"/>
              <a:buChar char="§"/>
            </a:pPr>
            <a:r>
              <a:rPr lang="de-DE" altLang="de-DE" sz="2000" dirty="0" smtClean="0"/>
              <a:t>Das führt dazu, dass kleine, normalerweise nicht schmerzhafte Reize, einfache Berührungen oder Bewegungen und sogar nur der Gedanke an Schmerzen als schmerzhaft wahrgenommen werden, ohne dass im Körper ein schmerzhafter Reiz ankommen muss. </a:t>
            </a:r>
          </a:p>
        </p:txBody>
      </p:sp>
      <p:sp>
        <p:nvSpPr>
          <p:cNvPr id="3" name="Fußzeilenplatzhalter 2"/>
          <p:cNvSpPr>
            <a:spLocks noGrp="1"/>
          </p:cNvSpPr>
          <p:nvPr>
            <p:ph type="ftr" sz="quarter" idx="11"/>
          </p:nvPr>
        </p:nvSpPr>
        <p:spPr/>
        <p:txBody>
          <a:bodyPr/>
          <a:lstStyle/>
          <a:p>
            <a:pPr>
              <a:defRPr/>
            </a:pPr>
            <a:r>
              <a:rPr lang="de-DE" smtClean="0">
                <a:solidFill>
                  <a:srgbClr val="000000"/>
                </a:solidFill>
              </a:rPr>
              <a:t>E. Nyberg / WS Schmerz 30.11.2019</a:t>
            </a:r>
            <a:endParaRPr lang="de-DE">
              <a:solidFill>
                <a:srgbClr val="000000"/>
              </a:solidFill>
            </a:endParaRPr>
          </a:p>
        </p:txBody>
      </p:sp>
    </p:spTree>
    <p:extLst>
      <p:ext uri="{BB962C8B-B14F-4D97-AF65-F5344CB8AC3E}">
        <p14:creationId xmlns:p14="http://schemas.microsoft.com/office/powerpoint/2010/main" val="180290725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a:xfrm>
            <a:off x="684213" y="188913"/>
            <a:ext cx="7772400" cy="1008062"/>
          </a:xfrm>
        </p:spPr>
        <p:txBody>
          <a:bodyPr/>
          <a:lstStyle/>
          <a:p>
            <a:r>
              <a:rPr lang="de-DE" altLang="de-DE" sz="2400" b="0" dirty="0" smtClean="0"/>
              <a:t>Sensibilisierung und </a:t>
            </a:r>
            <a:br>
              <a:rPr lang="de-DE" altLang="de-DE" sz="2400" b="0" dirty="0" smtClean="0"/>
            </a:br>
            <a:r>
              <a:rPr lang="de-DE" altLang="de-DE" sz="2400" b="0" dirty="0" smtClean="0"/>
              <a:t>erhöhte Schmerzempfindlichkeit II</a:t>
            </a:r>
          </a:p>
        </p:txBody>
      </p:sp>
      <p:sp>
        <p:nvSpPr>
          <p:cNvPr id="72707" name="Rectangle 3"/>
          <p:cNvSpPr>
            <a:spLocks noGrp="1" noChangeArrowheads="1"/>
          </p:cNvSpPr>
          <p:nvPr>
            <p:ph type="body" idx="1"/>
          </p:nvPr>
        </p:nvSpPr>
        <p:spPr>
          <a:xfrm>
            <a:off x="539750" y="1341438"/>
            <a:ext cx="8353425" cy="4865687"/>
          </a:xfrm>
        </p:spPr>
        <p:txBody>
          <a:bodyPr/>
          <a:lstStyle/>
          <a:p>
            <a:pPr>
              <a:buFont typeface="Wingdings" pitchFamily="2" charset="2"/>
              <a:buChar char="§"/>
            </a:pPr>
            <a:r>
              <a:rPr lang="de-DE" altLang="de-DE" sz="2000" dirty="0" smtClean="0"/>
              <a:t>Es kommt zu einer </a:t>
            </a:r>
            <a:r>
              <a:rPr lang="de-DE" altLang="de-DE" sz="2000" dirty="0" smtClean="0">
                <a:solidFill>
                  <a:srgbClr val="FF0000"/>
                </a:solidFill>
              </a:rPr>
              <a:t>Sensibilisierung</a:t>
            </a:r>
            <a:r>
              <a:rPr lang="de-DE" altLang="de-DE" sz="2000" dirty="0" smtClean="0"/>
              <a:t> </a:t>
            </a:r>
            <a:r>
              <a:rPr lang="de-DE" altLang="de-DE" sz="2000" dirty="0" smtClean="0">
                <a:solidFill>
                  <a:srgbClr val="FF0000"/>
                </a:solidFill>
                <a:sym typeface="Wingdings 3" pitchFamily="18" charset="2"/>
              </a:rPr>
              <a:t>Hyperalgesie </a:t>
            </a:r>
            <a:r>
              <a:rPr lang="de-DE" altLang="de-DE" sz="2000" dirty="0" smtClean="0">
                <a:sym typeface="Wingdings 3" pitchFamily="18" charset="2"/>
              </a:rPr>
              <a:t>(Reduktion der Reizschwelle) und </a:t>
            </a:r>
            <a:r>
              <a:rPr lang="de-DE" altLang="de-DE" sz="2000" dirty="0" err="1" smtClean="0">
                <a:solidFill>
                  <a:srgbClr val="FF0000"/>
                </a:solidFill>
                <a:sym typeface="Wingdings 3" pitchFamily="18" charset="2"/>
              </a:rPr>
              <a:t>Allodynie</a:t>
            </a:r>
            <a:r>
              <a:rPr lang="de-DE" altLang="de-DE" sz="2000" dirty="0" smtClean="0">
                <a:sym typeface="Wingdings 3" pitchFamily="18" charset="2"/>
              </a:rPr>
              <a:t> (Schmerz wird </a:t>
            </a:r>
            <a:r>
              <a:rPr lang="de-DE" altLang="de-DE" sz="2000" dirty="0" smtClean="0"/>
              <a:t>durch Reize ausgelöst, welche üblicherweise keinen Schmerz verursachen)</a:t>
            </a:r>
          </a:p>
          <a:p>
            <a:pPr>
              <a:buFont typeface="Wingdings" pitchFamily="2" charset="2"/>
              <a:buChar char="§"/>
            </a:pPr>
            <a:r>
              <a:rPr lang="de-DE" altLang="de-DE" sz="2000" dirty="0" smtClean="0"/>
              <a:t>Die wiederholte Darbietung schmerzhafter Reize führt bei Gesunden zu einer Abnahme der Reaktion auf den dargebotenen Reiz. Bei chronischen </a:t>
            </a:r>
            <a:r>
              <a:rPr lang="de-DE" altLang="de-DE" sz="2000" dirty="0" err="1" smtClean="0"/>
              <a:t>Schmerzpat</a:t>
            </a:r>
            <a:r>
              <a:rPr lang="de-DE" altLang="de-DE" sz="2000" dirty="0" smtClean="0"/>
              <a:t>. kommt es zu einer Sensibilisierung und der Schmerz steigert sich sogar weiter nach Ende der Stimulation.</a:t>
            </a:r>
          </a:p>
          <a:p>
            <a:pPr>
              <a:buFont typeface="Wingdings" pitchFamily="2" charset="2"/>
              <a:buChar char="§"/>
            </a:pPr>
            <a:r>
              <a:rPr lang="de-DE" altLang="de-DE" sz="2000" dirty="0" smtClean="0"/>
              <a:t>Die erhöhte Schmerzempfindlichkeit geht mit einer </a:t>
            </a:r>
            <a:r>
              <a:rPr lang="de-DE" altLang="de-DE" sz="2000" dirty="0" smtClean="0">
                <a:solidFill>
                  <a:srgbClr val="FF0000"/>
                </a:solidFill>
              </a:rPr>
              <a:t>schlechteren Wahrnehmung des Körpers</a:t>
            </a:r>
            <a:r>
              <a:rPr lang="de-DE" altLang="de-DE" sz="2000" dirty="0" smtClean="0"/>
              <a:t>, der Muskelanspannung und nicht schmerzhafter Reize einher </a:t>
            </a:r>
            <a:r>
              <a:rPr lang="de-DE" altLang="de-DE" sz="2000" dirty="0" smtClean="0">
                <a:solidFill>
                  <a:srgbClr val="FF0000"/>
                </a:solidFill>
                <a:sym typeface="Wingdings 3" pitchFamily="18" charset="2"/>
              </a:rPr>
              <a:t>Schwierigkeiten mit Entspannungsverfahren und Wahrnehmung von Gefühlen </a:t>
            </a:r>
            <a:r>
              <a:rPr lang="de-DE" altLang="de-DE" sz="2000" dirty="0" smtClean="0">
                <a:sym typeface="Wingdings 3" pitchFamily="18" charset="2"/>
              </a:rPr>
              <a:t>(</a:t>
            </a:r>
            <a:r>
              <a:rPr lang="de-DE" altLang="de-DE" sz="2000" dirty="0" err="1" smtClean="0">
                <a:sym typeface="Wingdings 3" pitchFamily="18" charset="2"/>
              </a:rPr>
              <a:t>Alexithymie</a:t>
            </a:r>
            <a:r>
              <a:rPr lang="de-DE" altLang="de-DE" sz="2000" dirty="0" smtClean="0">
                <a:sym typeface="Wingdings 3" pitchFamily="18" charset="2"/>
              </a:rPr>
              <a:t>), da die korrigierende Erfahrung aus der Peripherie fehlt.</a:t>
            </a:r>
            <a:endParaRPr lang="de-DE" altLang="de-DE" sz="2000" dirty="0" smtClean="0"/>
          </a:p>
        </p:txBody>
      </p:sp>
      <p:sp>
        <p:nvSpPr>
          <p:cNvPr id="3" name="Fußzeilenplatzhalter 2"/>
          <p:cNvSpPr>
            <a:spLocks noGrp="1"/>
          </p:cNvSpPr>
          <p:nvPr>
            <p:ph type="ftr" sz="quarter" idx="11"/>
          </p:nvPr>
        </p:nvSpPr>
        <p:spPr/>
        <p:txBody>
          <a:bodyPr/>
          <a:lstStyle/>
          <a:p>
            <a:pPr>
              <a:defRPr/>
            </a:pPr>
            <a:r>
              <a:rPr lang="de-DE" smtClean="0">
                <a:solidFill>
                  <a:srgbClr val="000000"/>
                </a:solidFill>
              </a:rPr>
              <a:t>E. Nyberg / WS Schmerz 30.11.2019</a:t>
            </a:r>
            <a:endParaRPr lang="de-DE">
              <a:solidFill>
                <a:srgbClr val="000000"/>
              </a:solidFill>
            </a:endParaRPr>
          </a:p>
        </p:txBody>
      </p:sp>
    </p:spTree>
    <p:extLst>
      <p:ext uri="{BB962C8B-B14F-4D97-AF65-F5344CB8AC3E}">
        <p14:creationId xmlns:p14="http://schemas.microsoft.com/office/powerpoint/2010/main" val="173179669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a:xfrm>
            <a:off x="642938" y="285750"/>
            <a:ext cx="7772400" cy="1414463"/>
          </a:xfrm>
        </p:spPr>
        <p:txBody>
          <a:bodyPr/>
          <a:lstStyle/>
          <a:p>
            <a:r>
              <a:rPr lang="de-CH" altLang="de-DE" sz="2400" b="0" smtClean="0"/>
              <a:t>Metapher zur Erläuterung des Schmerzgedächtnisses </a:t>
            </a:r>
            <a:br>
              <a:rPr lang="de-CH" altLang="de-DE" sz="2400" b="0" smtClean="0"/>
            </a:br>
            <a:r>
              <a:rPr lang="de-CH" altLang="de-DE" sz="2400" b="0" smtClean="0"/>
              <a:t>und der zentralen Sensibilisierung</a:t>
            </a:r>
          </a:p>
        </p:txBody>
      </p:sp>
      <p:sp>
        <p:nvSpPr>
          <p:cNvPr id="73731" name="Rectangle 3"/>
          <p:cNvSpPr>
            <a:spLocks noGrp="1" noChangeArrowheads="1"/>
          </p:cNvSpPr>
          <p:nvPr>
            <p:ph sz="half" idx="1"/>
          </p:nvPr>
        </p:nvSpPr>
        <p:spPr>
          <a:xfrm>
            <a:off x="395288" y="2133600"/>
            <a:ext cx="4167187" cy="4006850"/>
          </a:xfrm>
        </p:spPr>
        <p:txBody>
          <a:bodyPr/>
          <a:lstStyle/>
          <a:p>
            <a:r>
              <a:rPr lang="de-CH" altLang="de-DE" sz="2400" dirty="0" smtClean="0">
                <a:solidFill>
                  <a:srgbClr val="FF0000"/>
                </a:solidFill>
              </a:rPr>
              <a:t>Alarmanlage hinter einer Fensterscheibe</a:t>
            </a:r>
            <a:r>
              <a:rPr lang="de-CH" altLang="de-DE" sz="2400" dirty="0" smtClean="0"/>
              <a:t>:</a:t>
            </a:r>
          </a:p>
          <a:p>
            <a:pPr lvl="1"/>
            <a:r>
              <a:rPr lang="de-CH" altLang="de-DE" sz="2000" dirty="0" smtClean="0"/>
              <a:t>Bei Gesunden: um den Alarm auszulösen, muss die Scheibe eingeschlagen werden</a:t>
            </a:r>
          </a:p>
          <a:p>
            <a:pPr lvl="1"/>
            <a:r>
              <a:rPr lang="de-CH" altLang="de-DE" sz="2000" dirty="0" smtClean="0"/>
              <a:t>Nach </a:t>
            </a:r>
            <a:r>
              <a:rPr lang="de-CH" altLang="de-DE" sz="2000" dirty="0" err="1" smtClean="0"/>
              <a:t>Chronifizierung</a:t>
            </a:r>
            <a:r>
              <a:rPr lang="de-CH" altLang="de-DE" sz="2000" dirty="0" smtClean="0"/>
              <a:t> der Schmerzen: man muss die Scheibe nur ganz leicht antippen, damit die Alarmanlage losgeht</a:t>
            </a:r>
          </a:p>
        </p:txBody>
      </p:sp>
      <p:pic>
        <p:nvPicPr>
          <p:cNvPr id="73732" name="Picture 2" descr="http://www.elektrovoss.de/getfile.php/36eca7c7cd1da33d2087bdb1d7b60289/alarmanlage.jpg"/>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932363" y="2276475"/>
            <a:ext cx="3067050" cy="2895600"/>
          </a:xfrm>
          <a:noFill/>
        </p:spPr>
      </p:pic>
      <p:sp>
        <p:nvSpPr>
          <p:cNvPr id="3" name="Fußzeilenplatzhalter 2"/>
          <p:cNvSpPr>
            <a:spLocks noGrp="1"/>
          </p:cNvSpPr>
          <p:nvPr>
            <p:ph type="ftr" sz="quarter" idx="11"/>
          </p:nvPr>
        </p:nvSpPr>
        <p:spPr/>
        <p:txBody>
          <a:bodyPr/>
          <a:lstStyle/>
          <a:p>
            <a:pPr>
              <a:defRPr/>
            </a:pPr>
            <a:r>
              <a:rPr lang="de-DE" smtClean="0">
                <a:solidFill>
                  <a:srgbClr val="000000"/>
                </a:solidFill>
              </a:rPr>
              <a:t>E. Nyberg / WS Schmerz 30.11.2019</a:t>
            </a:r>
            <a:endParaRPr lang="de-DE">
              <a:solidFill>
                <a:srgbClr val="000000"/>
              </a:solidFill>
            </a:endParaRPr>
          </a:p>
        </p:txBody>
      </p:sp>
    </p:spTree>
    <p:extLst>
      <p:ext uri="{BB962C8B-B14F-4D97-AF65-F5344CB8AC3E}">
        <p14:creationId xmlns:p14="http://schemas.microsoft.com/office/powerpoint/2010/main" val="177678924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el 1"/>
          <p:cNvSpPr>
            <a:spLocks noGrp="1"/>
          </p:cNvSpPr>
          <p:nvPr>
            <p:ph type="title"/>
          </p:nvPr>
        </p:nvSpPr>
        <p:spPr>
          <a:xfrm>
            <a:off x="684213" y="333375"/>
            <a:ext cx="7772400" cy="574675"/>
          </a:xfrm>
        </p:spPr>
        <p:txBody>
          <a:bodyPr/>
          <a:lstStyle/>
          <a:p>
            <a:r>
              <a:rPr lang="de-CH" altLang="de-DE" sz="2800" b="0" smtClean="0"/>
              <a:t>Operantes Lernen und Neuroplastizität</a:t>
            </a:r>
          </a:p>
        </p:txBody>
      </p:sp>
      <p:sp>
        <p:nvSpPr>
          <p:cNvPr id="74755" name="Inhaltsplatzhalter 2"/>
          <p:cNvSpPr>
            <a:spLocks noGrp="1"/>
          </p:cNvSpPr>
          <p:nvPr>
            <p:ph idx="1"/>
          </p:nvPr>
        </p:nvSpPr>
        <p:spPr>
          <a:xfrm>
            <a:off x="685800" y="981075"/>
            <a:ext cx="7772400" cy="5472113"/>
          </a:xfrm>
        </p:spPr>
        <p:txBody>
          <a:bodyPr/>
          <a:lstStyle/>
          <a:p>
            <a:r>
              <a:rPr lang="de-CH" altLang="de-DE" sz="2000" smtClean="0"/>
              <a:t>Chronische Schmerzen können sich in der Folge von akuten Schmerzverhalten (z.B. Stöhnen oder Humpeln) durch die </a:t>
            </a:r>
            <a:r>
              <a:rPr lang="de-CH" altLang="de-DE" sz="2000" smtClean="0">
                <a:solidFill>
                  <a:srgbClr val="FF0000"/>
                </a:solidFill>
              </a:rPr>
              <a:t>Verstärkung</a:t>
            </a:r>
            <a:r>
              <a:rPr lang="de-CH" altLang="de-DE" sz="2000" smtClean="0"/>
              <a:t> von beobachtbarem Schmerzverhalten z.B. durch Bezugspersonen entwickeln</a:t>
            </a:r>
          </a:p>
          <a:p>
            <a:r>
              <a:rPr lang="de-CH" altLang="de-DE" sz="2000" smtClean="0">
                <a:solidFill>
                  <a:srgbClr val="FF0000"/>
                </a:solidFill>
              </a:rPr>
              <a:t>Folgende Faktoren sind entscheidend:</a:t>
            </a:r>
          </a:p>
          <a:p>
            <a:pPr lvl="1"/>
            <a:r>
              <a:rPr lang="de-CH" altLang="de-DE" sz="1800" smtClean="0">
                <a:solidFill>
                  <a:srgbClr val="FF0000"/>
                </a:solidFill>
              </a:rPr>
              <a:t>positive Verstärkung </a:t>
            </a:r>
            <a:r>
              <a:rPr lang="de-CH" altLang="de-DE" sz="1800" smtClean="0"/>
              <a:t>(z.B. durch Aufmerksamkeit oder dem Ausdruck von Mitgefühl)</a:t>
            </a:r>
          </a:p>
          <a:p>
            <a:pPr lvl="1"/>
            <a:r>
              <a:rPr lang="de-CH" altLang="de-DE" sz="1800" smtClean="0">
                <a:solidFill>
                  <a:srgbClr val="FF0000"/>
                </a:solidFill>
              </a:rPr>
              <a:t>negative Verstärkung </a:t>
            </a:r>
            <a:r>
              <a:rPr lang="de-CH" altLang="de-DE" sz="1800" smtClean="0"/>
              <a:t>(z.B. die Verminderung von Schmerz durch Medikamenteneinnahme bei starken Schmerzen </a:t>
            </a:r>
            <a:r>
              <a:rPr lang="de-CH" altLang="de-DE" sz="1800" smtClean="0">
                <a:solidFill>
                  <a:srgbClr val="FF0000"/>
                </a:solidFill>
              </a:rPr>
              <a:t>[</a:t>
            </a:r>
            <a:r>
              <a:rPr lang="de-CH" altLang="de-DE" sz="1800" smtClean="0">
                <a:solidFill>
                  <a:srgbClr val="FF0000"/>
                </a:solidFill>
                <a:sym typeface="Wingdings 3" pitchFamily="18" charset="2"/>
              </a:rPr>
              <a:t>zeitkontingente Medikamenteneinnahme ist im Behandlungsverlauf notwendig]</a:t>
            </a:r>
            <a:r>
              <a:rPr lang="de-CH" altLang="de-DE" sz="1800" smtClean="0">
                <a:sym typeface="Wingdings 3" pitchFamily="18" charset="2"/>
              </a:rPr>
              <a:t> oder </a:t>
            </a:r>
            <a:r>
              <a:rPr lang="de-CH" altLang="de-DE" sz="1800" smtClean="0">
                <a:solidFill>
                  <a:srgbClr val="FF0000"/>
                </a:solidFill>
                <a:sym typeface="Wingdings 3" pitchFamily="18" charset="2"/>
              </a:rPr>
              <a:t>Einstellung körperlicher Aktivität</a:t>
            </a:r>
            <a:r>
              <a:rPr lang="de-CH" altLang="de-DE" sz="1800" smtClean="0">
                <a:sym typeface="Wingdings 3" pitchFamily="18" charset="2"/>
              </a:rPr>
              <a:t>)</a:t>
            </a:r>
          </a:p>
          <a:p>
            <a:pPr lvl="1"/>
            <a:r>
              <a:rPr lang="de-CH" altLang="de-DE" sz="1800" smtClean="0">
                <a:solidFill>
                  <a:srgbClr val="FF0000"/>
                </a:solidFill>
                <a:sym typeface="Wingdings 3" pitchFamily="18" charset="2"/>
              </a:rPr>
              <a:t>einen Mangel an Verstärkung gesunden Verhaltens </a:t>
            </a:r>
            <a:r>
              <a:rPr lang="de-CH" altLang="de-DE" sz="1800" smtClean="0">
                <a:sym typeface="Wingdings 3" pitchFamily="18" charset="2"/>
              </a:rPr>
              <a:t>(z.B. Arbeit, körperliche Aktivität) </a:t>
            </a:r>
            <a:r>
              <a:rPr lang="de-CH" altLang="de-DE" sz="1800" smtClean="0">
                <a:solidFill>
                  <a:srgbClr val="FF0000"/>
                </a:solidFill>
              </a:rPr>
              <a:t>[</a:t>
            </a:r>
            <a:r>
              <a:rPr lang="de-CH" altLang="de-DE" sz="1800" smtClean="0">
                <a:solidFill>
                  <a:srgbClr val="FF0000"/>
                </a:solidFill>
                <a:sym typeface="Wingdings 3" pitchFamily="18" charset="2"/>
              </a:rPr>
              <a:t>die Beendigung von Aktivitäten muss zeitkontingent, nicht schmerzkontingent erfolgen]</a:t>
            </a:r>
          </a:p>
          <a:p>
            <a:r>
              <a:rPr lang="de-CH" altLang="de-DE" sz="2000" smtClean="0">
                <a:sym typeface="Wingdings 3" pitchFamily="18" charset="2"/>
              </a:rPr>
              <a:t>Schmerzverhalten tritt immer mehr abhängig von Umweltkontingenzen auf</a:t>
            </a:r>
            <a:endParaRPr lang="de-CH" altLang="de-DE" sz="2000" smtClean="0"/>
          </a:p>
        </p:txBody>
      </p:sp>
      <p:sp>
        <p:nvSpPr>
          <p:cNvPr id="3" name="Fußzeilenplatzhalter 2"/>
          <p:cNvSpPr>
            <a:spLocks noGrp="1"/>
          </p:cNvSpPr>
          <p:nvPr>
            <p:ph type="ftr" sz="quarter" idx="11"/>
          </p:nvPr>
        </p:nvSpPr>
        <p:spPr/>
        <p:txBody>
          <a:bodyPr/>
          <a:lstStyle/>
          <a:p>
            <a:pPr>
              <a:defRPr/>
            </a:pPr>
            <a:r>
              <a:rPr lang="de-DE" smtClean="0">
                <a:solidFill>
                  <a:srgbClr val="000000"/>
                </a:solidFill>
              </a:rPr>
              <a:t>E. Nyberg / WS Schmerz 30.11.2019</a:t>
            </a:r>
            <a:endParaRPr lang="de-DE">
              <a:solidFill>
                <a:srgbClr val="000000"/>
              </a:solidFill>
            </a:endParaRPr>
          </a:p>
        </p:txBody>
      </p:sp>
    </p:spTree>
    <p:extLst>
      <p:ext uri="{BB962C8B-B14F-4D97-AF65-F5344CB8AC3E}">
        <p14:creationId xmlns:p14="http://schemas.microsoft.com/office/powerpoint/2010/main" val="48866206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Patien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2456" y="1340768"/>
            <a:ext cx="4495800" cy="427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Rectangle 3"/>
          <p:cNvSpPr>
            <a:spLocks noGrp="1" noChangeArrowheads="1"/>
          </p:cNvSpPr>
          <p:nvPr>
            <p:ph type="title"/>
          </p:nvPr>
        </p:nvSpPr>
        <p:spPr>
          <a:xfrm>
            <a:off x="685800" y="457200"/>
            <a:ext cx="8001000" cy="1143000"/>
          </a:xfrm>
          <a:noFill/>
        </p:spPr>
        <p:txBody>
          <a:bodyPr lIns="92075" tIns="46038" rIns="92075" bIns="46038"/>
          <a:lstStyle/>
          <a:p>
            <a:r>
              <a:rPr lang="de-DE" altLang="de-DE" sz="2800" b="0" dirty="0" smtClean="0"/>
              <a:t>Typische </a:t>
            </a:r>
            <a:r>
              <a:rPr lang="de-DE" altLang="de-DE" sz="2800" b="0" noProof="1" smtClean="0"/>
              <a:t>Probleme eines Patienten </a:t>
            </a:r>
            <a:br>
              <a:rPr lang="de-DE" altLang="de-DE" sz="2800" b="0" noProof="1" smtClean="0"/>
            </a:br>
            <a:r>
              <a:rPr lang="de-DE" altLang="de-DE" sz="2800" b="0" noProof="1" smtClean="0"/>
              <a:t>mit somatoformer St</a:t>
            </a:r>
            <a:r>
              <a:rPr lang="de-DE" altLang="de-DE" sz="2800" b="0" noProof="1" smtClean="0">
                <a:latin typeface="Arial" charset="0"/>
              </a:rPr>
              <a:t>ö</a:t>
            </a:r>
            <a:r>
              <a:rPr lang="de-DE" altLang="de-DE" sz="2800" b="0" noProof="1" smtClean="0"/>
              <a:t>rung</a:t>
            </a:r>
          </a:p>
        </p:txBody>
      </p:sp>
      <p:sp>
        <p:nvSpPr>
          <p:cNvPr id="19460" name="Rectangle 4"/>
          <p:cNvSpPr>
            <a:spLocks noGrp="1" noChangeArrowheads="1"/>
          </p:cNvSpPr>
          <p:nvPr>
            <p:ph type="body" idx="1"/>
          </p:nvPr>
        </p:nvSpPr>
        <p:spPr>
          <a:xfrm>
            <a:off x="428134" y="1557338"/>
            <a:ext cx="4633912" cy="4495800"/>
          </a:xfrm>
          <a:noFill/>
        </p:spPr>
        <p:txBody>
          <a:bodyPr lIns="92075" tIns="46038" rIns="92075" bIns="46038"/>
          <a:lstStyle/>
          <a:p>
            <a:pPr>
              <a:lnSpc>
                <a:spcPct val="130000"/>
              </a:lnSpc>
              <a:spcBef>
                <a:spcPts val="500"/>
              </a:spcBef>
              <a:spcAft>
                <a:spcPts val="500"/>
              </a:spcAft>
            </a:pPr>
            <a:r>
              <a:rPr lang="de-DE" altLang="de-DE" sz="1700" dirty="0" smtClean="0"/>
              <a:t>Seine Beschwerden /Schmerzen sind trotz </a:t>
            </a:r>
            <a:r>
              <a:rPr lang="de-DE" altLang="de-DE" sz="1700" noProof="1" smtClean="0"/>
              <a:t>zahlreiche</a:t>
            </a:r>
            <a:r>
              <a:rPr lang="de-DE" altLang="de-DE" sz="1700" dirty="0" smtClean="0"/>
              <a:t>r</a:t>
            </a:r>
            <a:r>
              <a:rPr lang="de-DE" altLang="de-DE" sz="1700" noProof="1" smtClean="0"/>
              <a:t> Untersuchungen ohne einen schlüssigen Befund </a:t>
            </a:r>
            <a:r>
              <a:rPr lang="de-DE" altLang="de-DE" sz="1700" dirty="0" smtClean="0"/>
              <a:t>und bislang ohne Therapieerfolg </a:t>
            </a:r>
          </a:p>
          <a:p>
            <a:pPr>
              <a:lnSpc>
                <a:spcPct val="130000"/>
              </a:lnSpc>
              <a:spcBef>
                <a:spcPts val="500"/>
              </a:spcBef>
              <a:spcAft>
                <a:spcPts val="500"/>
              </a:spcAft>
            </a:pPr>
            <a:r>
              <a:rPr lang="de-DE" altLang="de-DE" sz="1700" noProof="1" smtClean="0"/>
              <a:t>Er befürchtet, daß eine körperliche </a:t>
            </a:r>
            <a:r>
              <a:rPr lang="de-DE" altLang="de-DE" sz="1700" dirty="0" smtClean="0"/>
              <a:t>E</a:t>
            </a:r>
            <a:r>
              <a:rPr lang="de-DE" altLang="de-DE" sz="1700" noProof="1" smtClean="0"/>
              <a:t>rkrankung übersehen worden ist</a:t>
            </a:r>
            <a:endParaRPr lang="de-DE" altLang="de-DE" sz="1700" dirty="0" smtClean="0"/>
          </a:p>
          <a:p>
            <a:pPr>
              <a:lnSpc>
                <a:spcPct val="130000"/>
              </a:lnSpc>
              <a:spcBef>
                <a:spcPts val="500"/>
              </a:spcBef>
              <a:spcAft>
                <a:spcPts val="500"/>
              </a:spcAft>
            </a:pPr>
            <a:r>
              <a:rPr lang="de-DE" altLang="de-DE" sz="1700" noProof="1" smtClean="0"/>
              <a:t>Er fühlt sich als eingebildet krank </a:t>
            </a:r>
            <a:r>
              <a:rPr lang="de-DE" altLang="de-DE" sz="1700" dirty="0" smtClean="0"/>
              <a:t>wahrgenommen </a:t>
            </a:r>
            <a:r>
              <a:rPr lang="de-DE" altLang="de-DE" sz="1700" i="1" noProof="1" smtClean="0">
                <a:solidFill>
                  <a:srgbClr val="FF3300"/>
                </a:solidFill>
              </a:rPr>
              <a:t>(„Simulant</a:t>
            </a:r>
            <a:r>
              <a:rPr lang="de-DE" altLang="de-DE" sz="1700" i="1" dirty="0" smtClean="0">
                <a:solidFill>
                  <a:srgbClr val="FF3300"/>
                </a:solidFill>
              </a:rPr>
              <a:t>"</a:t>
            </a:r>
            <a:r>
              <a:rPr lang="de-DE" altLang="de-DE" sz="1700" i="1" noProof="1" smtClean="0">
                <a:solidFill>
                  <a:srgbClr val="FF3300"/>
                </a:solidFill>
              </a:rPr>
              <a:t>)</a:t>
            </a:r>
          </a:p>
          <a:p>
            <a:pPr>
              <a:lnSpc>
                <a:spcPct val="130000"/>
              </a:lnSpc>
              <a:spcBef>
                <a:spcPts val="500"/>
              </a:spcBef>
              <a:spcAft>
                <a:spcPts val="500"/>
              </a:spcAft>
            </a:pPr>
            <a:r>
              <a:rPr lang="de-DE" altLang="de-DE" sz="1700" noProof="1" smtClean="0"/>
              <a:t>Er fühlt sich von seinem Arzt unverstanden </a:t>
            </a:r>
            <a:r>
              <a:rPr lang="de-DE" altLang="de-DE" sz="1700" i="1" noProof="1" smtClean="0">
                <a:solidFill>
                  <a:srgbClr val="FF3300"/>
                </a:solidFill>
              </a:rPr>
              <a:t>(„Sie haben nichts"</a:t>
            </a:r>
            <a:r>
              <a:rPr lang="de-DE" altLang="de-DE" sz="1700" i="1" dirty="0" smtClean="0">
                <a:solidFill>
                  <a:srgbClr val="FF3300"/>
                </a:solidFill>
              </a:rPr>
              <a:t>)</a:t>
            </a:r>
            <a:r>
              <a:rPr lang="de-DE" altLang="de-DE" sz="1700" i="1" noProof="1" smtClean="0"/>
              <a:t> </a:t>
            </a:r>
            <a:r>
              <a:rPr lang="de-DE" altLang="de-DE" sz="1700" i="1" dirty="0" smtClean="0"/>
              <a:t> </a:t>
            </a:r>
            <a:r>
              <a:rPr lang="de-DE" altLang="de-DE" sz="1700" dirty="0" smtClean="0"/>
              <a:t>und </a:t>
            </a:r>
            <a:r>
              <a:rPr lang="de-DE" altLang="de-DE" sz="1700" noProof="1" smtClean="0"/>
              <a:t>abgeschoben an einen Psychotherapeuten </a:t>
            </a:r>
            <a:r>
              <a:rPr lang="de-DE" altLang="de-DE" sz="1700" noProof="1" smtClean="0">
                <a:solidFill>
                  <a:srgbClr val="FF0000"/>
                </a:solidFill>
              </a:rPr>
              <a:t>(„psychisch“)</a:t>
            </a:r>
            <a:endParaRPr lang="de-DE" altLang="de-DE" sz="1700" i="1" noProof="1" smtClean="0">
              <a:solidFill>
                <a:srgbClr val="FF0000"/>
              </a:solidFill>
            </a:endParaRPr>
          </a:p>
        </p:txBody>
      </p:sp>
      <p:sp>
        <p:nvSpPr>
          <p:cNvPr id="2" name="Textfeld 1"/>
          <p:cNvSpPr txBox="1"/>
          <p:nvPr/>
        </p:nvSpPr>
        <p:spPr>
          <a:xfrm>
            <a:off x="5114566" y="5322343"/>
            <a:ext cx="3744416" cy="923330"/>
          </a:xfrm>
          <a:prstGeom prst="rect">
            <a:avLst/>
          </a:prstGeom>
          <a:noFill/>
        </p:spPr>
        <p:txBody>
          <a:bodyPr wrap="square" rtlCol="0">
            <a:spAutoFit/>
          </a:bodyPr>
          <a:lstStyle/>
          <a:p>
            <a:r>
              <a:rPr lang="de-CH" dirty="0">
                <a:solidFill>
                  <a:srgbClr val="FF0000"/>
                </a:solidFill>
              </a:rPr>
              <a:t>Nicht der Pat. ist schwierig, sondern seine Lage, in der er sich befindet!!!!</a:t>
            </a:r>
          </a:p>
        </p:txBody>
      </p:sp>
      <p:sp>
        <p:nvSpPr>
          <p:cNvPr id="4" name="Fußzeilenplatzhalter 3"/>
          <p:cNvSpPr>
            <a:spLocks noGrp="1"/>
          </p:cNvSpPr>
          <p:nvPr>
            <p:ph type="ftr" sz="quarter" idx="11"/>
          </p:nvPr>
        </p:nvSpPr>
        <p:spPr/>
        <p:txBody>
          <a:bodyPr/>
          <a:lstStyle/>
          <a:p>
            <a:pPr>
              <a:defRPr/>
            </a:pPr>
            <a:r>
              <a:rPr lang="de-DE" smtClean="0">
                <a:solidFill>
                  <a:srgbClr val="000000"/>
                </a:solidFill>
              </a:rPr>
              <a:t>E. Nyberg / WS Schmerz 30.11.2019</a:t>
            </a:r>
            <a:endParaRPr lang="de-DE">
              <a:solidFill>
                <a:srgbClr val="000000"/>
              </a:solidFill>
            </a:endParaRPr>
          </a:p>
        </p:txBody>
      </p:sp>
    </p:spTree>
    <p:extLst>
      <p:ext uri="{BB962C8B-B14F-4D97-AF65-F5344CB8AC3E}">
        <p14:creationId xmlns:p14="http://schemas.microsoft.com/office/powerpoint/2010/main" val="2454579443"/>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ChangeArrowheads="1"/>
          </p:cNvSpPr>
          <p:nvPr/>
        </p:nvSpPr>
        <p:spPr bwMode="auto">
          <a:xfrm>
            <a:off x="457200" y="260350"/>
            <a:ext cx="7772400" cy="133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lr>
                <a:schemeClr val="accent2"/>
              </a:buClr>
              <a:buFont typeface="Wingdings 2" pitchFamily="18" charset="2"/>
              <a:buChar char="¢"/>
              <a:defRPr sz="3200">
                <a:solidFill>
                  <a:schemeClr val="tx1"/>
                </a:solidFill>
                <a:latin typeface="Comic Sans MS" pitchFamily="66" charset="0"/>
              </a:defRPr>
            </a:lvl1pPr>
            <a:lvl2pPr marL="742950" indent="-285750">
              <a:spcBef>
                <a:spcPct val="20000"/>
              </a:spcBef>
              <a:buClr>
                <a:schemeClr val="accent2"/>
              </a:buClr>
              <a:buFont typeface="Wingdings 2" pitchFamily="18" charset="2"/>
              <a:buChar char="¢"/>
              <a:defRPr sz="2800">
                <a:solidFill>
                  <a:schemeClr val="tx1"/>
                </a:solidFill>
                <a:latin typeface="Comic Sans MS" pitchFamily="66" charset="0"/>
              </a:defRPr>
            </a:lvl2pPr>
            <a:lvl3pPr marL="1143000" indent="-228600">
              <a:spcBef>
                <a:spcPct val="20000"/>
              </a:spcBef>
              <a:buClr>
                <a:schemeClr val="accent2"/>
              </a:buClr>
              <a:buFont typeface="Wingdings 2" pitchFamily="18" charset="2"/>
              <a:buChar char="¢"/>
              <a:defRPr sz="2400">
                <a:solidFill>
                  <a:schemeClr val="tx1"/>
                </a:solidFill>
                <a:latin typeface="Comic Sans MS" pitchFamily="66" charset="0"/>
              </a:defRPr>
            </a:lvl3pPr>
            <a:lvl4pPr marL="1600200" indent="-228600">
              <a:spcBef>
                <a:spcPct val="20000"/>
              </a:spcBef>
              <a:buClr>
                <a:schemeClr val="accent2"/>
              </a:buClr>
              <a:buFont typeface="Wingdings 2" pitchFamily="18" charset="2"/>
              <a:buChar char="¢"/>
              <a:defRPr sz="2000">
                <a:solidFill>
                  <a:schemeClr val="tx1"/>
                </a:solidFill>
                <a:latin typeface="Comic Sans MS" pitchFamily="66" charset="0"/>
              </a:defRPr>
            </a:lvl4pPr>
            <a:lvl5pPr marL="2057400" indent="-228600">
              <a:spcBef>
                <a:spcPct val="20000"/>
              </a:spcBef>
              <a:buClr>
                <a:schemeClr val="accent2"/>
              </a:buClr>
              <a:buFont typeface="Wingdings 2" pitchFamily="18" charset="2"/>
              <a:buChar char="¢"/>
              <a:defRPr sz="2000">
                <a:solidFill>
                  <a:schemeClr val="tx1"/>
                </a:solidFill>
                <a:latin typeface="Comic Sans MS" pitchFamily="66" charset="0"/>
              </a:defRPr>
            </a:lvl5pPr>
            <a:lvl6pPr marL="2514600" indent="-228600" eaLnBrk="0" fontAlgn="base" hangingPunct="0">
              <a:spcBef>
                <a:spcPct val="20000"/>
              </a:spcBef>
              <a:spcAft>
                <a:spcPct val="0"/>
              </a:spcAft>
              <a:buClr>
                <a:schemeClr val="accent2"/>
              </a:buClr>
              <a:buFont typeface="Wingdings 2" pitchFamily="18" charset="2"/>
              <a:buChar char="¢"/>
              <a:defRPr sz="2000">
                <a:solidFill>
                  <a:schemeClr val="tx1"/>
                </a:solidFill>
                <a:latin typeface="Comic Sans MS" pitchFamily="66" charset="0"/>
              </a:defRPr>
            </a:lvl6pPr>
            <a:lvl7pPr marL="2971800" indent="-228600" eaLnBrk="0" fontAlgn="base" hangingPunct="0">
              <a:spcBef>
                <a:spcPct val="20000"/>
              </a:spcBef>
              <a:spcAft>
                <a:spcPct val="0"/>
              </a:spcAft>
              <a:buClr>
                <a:schemeClr val="accent2"/>
              </a:buClr>
              <a:buFont typeface="Wingdings 2" pitchFamily="18" charset="2"/>
              <a:buChar char="¢"/>
              <a:defRPr sz="2000">
                <a:solidFill>
                  <a:schemeClr val="tx1"/>
                </a:solidFill>
                <a:latin typeface="Comic Sans MS" pitchFamily="66" charset="0"/>
              </a:defRPr>
            </a:lvl7pPr>
            <a:lvl8pPr marL="3429000" indent="-228600" eaLnBrk="0" fontAlgn="base" hangingPunct="0">
              <a:spcBef>
                <a:spcPct val="20000"/>
              </a:spcBef>
              <a:spcAft>
                <a:spcPct val="0"/>
              </a:spcAft>
              <a:buClr>
                <a:schemeClr val="accent2"/>
              </a:buClr>
              <a:buFont typeface="Wingdings 2" pitchFamily="18" charset="2"/>
              <a:buChar char="¢"/>
              <a:defRPr sz="2000">
                <a:solidFill>
                  <a:schemeClr val="tx1"/>
                </a:solidFill>
                <a:latin typeface="Comic Sans MS" pitchFamily="66" charset="0"/>
              </a:defRPr>
            </a:lvl8pPr>
            <a:lvl9pPr marL="3886200" indent="-228600" eaLnBrk="0" fontAlgn="base" hangingPunct="0">
              <a:spcBef>
                <a:spcPct val="20000"/>
              </a:spcBef>
              <a:spcAft>
                <a:spcPct val="0"/>
              </a:spcAft>
              <a:buClr>
                <a:schemeClr val="accent2"/>
              </a:buClr>
              <a:buFont typeface="Wingdings 2" pitchFamily="18" charset="2"/>
              <a:buChar char="¢"/>
              <a:defRPr sz="2000">
                <a:solidFill>
                  <a:schemeClr val="tx1"/>
                </a:solidFill>
                <a:latin typeface="Comic Sans MS" pitchFamily="66" charset="0"/>
              </a:defRPr>
            </a:lvl9pPr>
          </a:lstStyle>
          <a:p>
            <a:pPr algn="ctr" eaLnBrk="0" fontAlgn="base" hangingPunct="0">
              <a:spcBef>
                <a:spcPct val="0"/>
              </a:spcBef>
              <a:spcAft>
                <a:spcPct val="0"/>
              </a:spcAft>
              <a:buClrTx/>
              <a:buFontTx/>
              <a:buNone/>
            </a:pPr>
            <a:r>
              <a:rPr lang="de-DE" altLang="de-DE" sz="2400" dirty="0">
                <a:solidFill>
                  <a:srgbClr val="FF0000"/>
                </a:solidFill>
              </a:rPr>
              <a:t>Wie wirkt sich Zuwendung und Entlastung des Partners auf Schmerzverhalten auf die Schmerzwahrnehmung aus?</a:t>
            </a:r>
            <a:endParaRPr lang="de-DE" altLang="de-DE" sz="4000" dirty="0">
              <a:solidFill>
                <a:srgbClr val="000000"/>
              </a:solidFill>
              <a:latin typeface="Arial Rounded MT Bold" pitchFamily="34" charset="0"/>
            </a:endParaRPr>
          </a:p>
        </p:txBody>
      </p:sp>
      <p:sp>
        <p:nvSpPr>
          <p:cNvPr id="75779" name="Rectangle 3"/>
          <p:cNvSpPr>
            <a:spLocks noChangeArrowheads="1"/>
          </p:cNvSpPr>
          <p:nvPr/>
        </p:nvSpPr>
        <p:spPr bwMode="auto">
          <a:xfrm>
            <a:off x="457200" y="1700808"/>
            <a:ext cx="8178800" cy="48968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lr>
                <a:schemeClr val="accent2"/>
              </a:buClr>
              <a:buFont typeface="Wingdings 2" pitchFamily="18" charset="2"/>
              <a:buChar char="¢"/>
              <a:defRPr sz="3200">
                <a:solidFill>
                  <a:schemeClr val="tx1"/>
                </a:solidFill>
                <a:latin typeface="Comic Sans MS" pitchFamily="66" charset="0"/>
              </a:defRPr>
            </a:lvl1pPr>
            <a:lvl2pPr marL="742950" indent="-285750">
              <a:spcBef>
                <a:spcPct val="20000"/>
              </a:spcBef>
              <a:buClr>
                <a:schemeClr val="accent2"/>
              </a:buClr>
              <a:buFont typeface="Wingdings 2" pitchFamily="18" charset="2"/>
              <a:buChar char="¢"/>
              <a:defRPr sz="2800">
                <a:solidFill>
                  <a:schemeClr val="tx1"/>
                </a:solidFill>
                <a:latin typeface="Comic Sans MS" pitchFamily="66" charset="0"/>
              </a:defRPr>
            </a:lvl2pPr>
            <a:lvl3pPr marL="1143000" indent="-228600">
              <a:spcBef>
                <a:spcPct val="20000"/>
              </a:spcBef>
              <a:buClr>
                <a:schemeClr val="accent2"/>
              </a:buClr>
              <a:buFont typeface="Wingdings 2" pitchFamily="18" charset="2"/>
              <a:buChar char="¢"/>
              <a:defRPr sz="2400">
                <a:solidFill>
                  <a:schemeClr val="tx1"/>
                </a:solidFill>
                <a:latin typeface="Comic Sans MS" pitchFamily="66" charset="0"/>
              </a:defRPr>
            </a:lvl3pPr>
            <a:lvl4pPr marL="1600200" indent="-228600">
              <a:spcBef>
                <a:spcPct val="20000"/>
              </a:spcBef>
              <a:buClr>
                <a:schemeClr val="accent2"/>
              </a:buClr>
              <a:buFont typeface="Wingdings 2" pitchFamily="18" charset="2"/>
              <a:buChar char="¢"/>
              <a:defRPr sz="2000">
                <a:solidFill>
                  <a:schemeClr val="tx1"/>
                </a:solidFill>
                <a:latin typeface="Comic Sans MS" pitchFamily="66" charset="0"/>
              </a:defRPr>
            </a:lvl4pPr>
            <a:lvl5pPr marL="2057400" indent="-228600">
              <a:spcBef>
                <a:spcPct val="20000"/>
              </a:spcBef>
              <a:buClr>
                <a:schemeClr val="accent2"/>
              </a:buClr>
              <a:buFont typeface="Wingdings 2" pitchFamily="18" charset="2"/>
              <a:buChar char="¢"/>
              <a:defRPr sz="2000">
                <a:solidFill>
                  <a:schemeClr val="tx1"/>
                </a:solidFill>
                <a:latin typeface="Comic Sans MS" pitchFamily="66" charset="0"/>
              </a:defRPr>
            </a:lvl5pPr>
            <a:lvl6pPr marL="2514600" indent="-228600" eaLnBrk="0" fontAlgn="base" hangingPunct="0">
              <a:spcBef>
                <a:spcPct val="20000"/>
              </a:spcBef>
              <a:spcAft>
                <a:spcPct val="0"/>
              </a:spcAft>
              <a:buClr>
                <a:schemeClr val="accent2"/>
              </a:buClr>
              <a:buFont typeface="Wingdings 2" pitchFamily="18" charset="2"/>
              <a:buChar char="¢"/>
              <a:defRPr sz="2000">
                <a:solidFill>
                  <a:schemeClr val="tx1"/>
                </a:solidFill>
                <a:latin typeface="Comic Sans MS" pitchFamily="66" charset="0"/>
              </a:defRPr>
            </a:lvl6pPr>
            <a:lvl7pPr marL="2971800" indent="-228600" eaLnBrk="0" fontAlgn="base" hangingPunct="0">
              <a:spcBef>
                <a:spcPct val="20000"/>
              </a:spcBef>
              <a:spcAft>
                <a:spcPct val="0"/>
              </a:spcAft>
              <a:buClr>
                <a:schemeClr val="accent2"/>
              </a:buClr>
              <a:buFont typeface="Wingdings 2" pitchFamily="18" charset="2"/>
              <a:buChar char="¢"/>
              <a:defRPr sz="2000">
                <a:solidFill>
                  <a:schemeClr val="tx1"/>
                </a:solidFill>
                <a:latin typeface="Comic Sans MS" pitchFamily="66" charset="0"/>
              </a:defRPr>
            </a:lvl7pPr>
            <a:lvl8pPr marL="3429000" indent="-228600" eaLnBrk="0" fontAlgn="base" hangingPunct="0">
              <a:spcBef>
                <a:spcPct val="20000"/>
              </a:spcBef>
              <a:spcAft>
                <a:spcPct val="0"/>
              </a:spcAft>
              <a:buClr>
                <a:schemeClr val="accent2"/>
              </a:buClr>
              <a:buFont typeface="Wingdings 2" pitchFamily="18" charset="2"/>
              <a:buChar char="¢"/>
              <a:defRPr sz="2000">
                <a:solidFill>
                  <a:schemeClr val="tx1"/>
                </a:solidFill>
                <a:latin typeface="Comic Sans MS" pitchFamily="66" charset="0"/>
              </a:defRPr>
            </a:lvl8pPr>
            <a:lvl9pPr marL="3886200" indent="-228600" eaLnBrk="0" fontAlgn="base" hangingPunct="0">
              <a:spcBef>
                <a:spcPct val="20000"/>
              </a:spcBef>
              <a:spcAft>
                <a:spcPct val="0"/>
              </a:spcAft>
              <a:buClr>
                <a:schemeClr val="accent2"/>
              </a:buClr>
              <a:buFont typeface="Wingdings 2" pitchFamily="18" charset="2"/>
              <a:buChar char="¢"/>
              <a:defRPr sz="2000">
                <a:solidFill>
                  <a:schemeClr val="tx1"/>
                </a:solidFill>
                <a:latin typeface="Comic Sans MS" pitchFamily="66" charset="0"/>
              </a:defRPr>
            </a:lvl9pPr>
          </a:lstStyle>
          <a:p>
            <a:pPr eaLnBrk="0" fontAlgn="base" hangingPunct="0">
              <a:spcAft>
                <a:spcPct val="0"/>
              </a:spcAft>
              <a:buClr>
                <a:srgbClr val="3333CC"/>
              </a:buClr>
            </a:pPr>
            <a:r>
              <a:rPr lang="de-DE" altLang="de-DE" sz="2000" dirty="0">
                <a:solidFill>
                  <a:srgbClr val="FF0000"/>
                </a:solidFill>
              </a:rPr>
              <a:t>Neigte der Partner im Alltag zum Trösten</a:t>
            </a:r>
            <a:r>
              <a:rPr lang="de-DE" altLang="de-DE" sz="2000" dirty="0">
                <a:solidFill>
                  <a:srgbClr val="000000"/>
                </a:solidFill>
              </a:rPr>
              <a:t> und Zuwendung bei </a:t>
            </a:r>
            <a:r>
              <a:rPr lang="de-DE" altLang="de-DE" sz="2000" dirty="0" smtClean="0">
                <a:solidFill>
                  <a:srgbClr val="000000"/>
                </a:solidFill>
              </a:rPr>
              <a:t>Rückenschmerzen (zuwendender Partner), </a:t>
            </a:r>
            <a:r>
              <a:rPr lang="de-DE" altLang="de-DE" sz="2000" dirty="0">
                <a:solidFill>
                  <a:srgbClr val="000000"/>
                </a:solidFill>
              </a:rPr>
              <a:t>dann wurden die Schmerzen durch die elektrischen Reize am Rücken </a:t>
            </a:r>
            <a:r>
              <a:rPr lang="de-DE" altLang="de-DE" sz="2000" dirty="0">
                <a:solidFill>
                  <a:srgbClr val="FF0000"/>
                </a:solidFill>
              </a:rPr>
              <a:t>stärker wahrgenommen (auch im EEG nachweisbar),</a:t>
            </a:r>
            <a:r>
              <a:rPr lang="de-DE" altLang="de-DE" sz="2000" dirty="0">
                <a:solidFill>
                  <a:srgbClr val="000000"/>
                </a:solidFill>
              </a:rPr>
              <a:t> als wenn der Partner eher dazu neigte, die Schmerzen zu ignorieren (z.B. aus dem Zimmer gehen, Spaziergang </a:t>
            </a:r>
            <a:r>
              <a:rPr lang="de-DE" altLang="de-DE" sz="2000" dirty="0" smtClean="0">
                <a:solidFill>
                  <a:srgbClr val="000000"/>
                </a:solidFill>
              </a:rPr>
              <a:t>vorschlagen; nicht zuwendender Partner). </a:t>
            </a:r>
            <a:endParaRPr lang="de-DE" altLang="de-DE" sz="2000" dirty="0">
              <a:solidFill>
                <a:srgbClr val="000000"/>
              </a:solidFill>
            </a:endParaRPr>
          </a:p>
          <a:p>
            <a:pPr eaLnBrk="0" fontAlgn="base" hangingPunct="0">
              <a:spcAft>
                <a:spcPct val="0"/>
              </a:spcAft>
              <a:buClr>
                <a:srgbClr val="3333CC"/>
              </a:buClr>
            </a:pPr>
            <a:r>
              <a:rPr lang="de-DE" altLang="de-DE" sz="2000" dirty="0">
                <a:solidFill>
                  <a:srgbClr val="000000"/>
                </a:solidFill>
              </a:rPr>
              <a:t>Dieser Unterschied war auch dann vorhanden, wenn der Partner bei der Untersuchung gar nicht anwesend war. </a:t>
            </a:r>
          </a:p>
          <a:p>
            <a:pPr eaLnBrk="0" fontAlgn="base" hangingPunct="0">
              <a:spcAft>
                <a:spcPct val="0"/>
              </a:spcAft>
              <a:buClr>
                <a:srgbClr val="3333CC"/>
              </a:buClr>
            </a:pPr>
            <a:r>
              <a:rPr lang="de-DE" altLang="de-DE" sz="2000" dirty="0">
                <a:solidFill>
                  <a:srgbClr val="000000"/>
                </a:solidFill>
              </a:rPr>
              <a:t>Befand er sich im Raum reagierte das Gehirn dieser Rückenschmerzpatienten </a:t>
            </a:r>
            <a:r>
              <a:rPr lang="de-DE" altLang="de-DE" sz="2000" dirty="0">
                <a:solidFill>
                  <a:srgbClr val="3333CC"/>
                </a:solidFill>
              </a:rPr>
              <a:t>hochsignifikant</a:t>
            </a:r>
            <a:r>
              <a:rPr lang="de-DE" altLang="de-DE" sz="2000" dirty="0">
                <a:solidFill>
                  <a:srgbClr val="000000"/>
                </a:solidFill>
              </a:rPr>
              <a:t> stärker</a:t>
            </a:r>
            <a:r>
              <a:rPr lang="de-DE" altLang="de-DE" sz="2000" b="1" dirty="0">
                <a:solidFill>
                  <a:srgbClr val="000000"/>
                </a:solidFill>
              </a:rPr>
              <a:t>.</a:t>
            </a:r>
          </a:p>
          <a:p>
            <a:pPr eaLnBrk="0" fontAlgn="base" hangingPunct="0">
              <a:spcAft>
                <a:spcPct val="0"/>
              </a:spcAft>
              <a:buClr>
                <a:srgbClr val="3333CC"/>
              </a:buClr>
            </a:pPr>
            <a:r>
              <a:rPr lang="de-DE" altLang="de-DE" sz="2000" b="1" dirty="0">
                <a:solidFill>
                  <a:srgbClr val="FF0000"/>
                </a:solidFill>
                <a:sym typeface="Wingdings 3" pitchFamily="18" charset="2"/>
              </a:rPr>
              <a:t></a:t>
            </a:r>
            <a:r>
              <a:rPr lang="de-DE" altLang="de-DE" sz="2000" dirty="0">
                <a:solidFill>
                  <a:srgbClr val="FF0000"/>
                </a:solidFill>
                <a:sym typeface="Wingdings 3" pitchFamily="18" charset="2"/>
              </a:rPr>
              <a:t>Aktivitäten und schmerzinkompatible Verhaltensweisen müssen von Bezugspersonen wahrgenommen und verstärkt werden</a:t>
            </a:r>
          </a:p>
          <a:p>
            <a:pPr eaLnBrk="0" fontAlgn="base" hangingPunct="0">
              <a:spcAft>
                <a:spcPct val="0"/>
              </a:spcAft>
              <a:buClr>
                <a:srgbClr val="3333CC"/>
              </a:buClr>
            </a:pPr>
            <a:r>
              <a:rPr lang="de-DE" altLang="de-DE" sz="2000" b="1" dirty="0">
                <a:solidFill>
                  <a:srgbClr val="FF0000"/>
                </a:solidFill>
                <a:sym typeface="Wingdings 3" pitchFamily="18" charset="2"/>
              </a:rPr>
              <a:t></a:t>
            </a:r>
            <a:r>
              <a:rPr lang="de-DE" altLang="de-DE" sz="2000" dirty="0">
                <a:solidFill>
                  <a:srgbClr val="FF0000"/>
                </a:solidFill>
                <a:sym typeface="Wingdings 3" pitchFamily="18" charset="2"/>
              </a:rPr>
              <a:t>Schmerzverhalten muss gelöscht werden</a:t>
            </a:r>
            <a:endParaRPr lang="de-DE" altLang="de-DE" sz="2000" dirty="0">
              <a:solidFill>
                <a:srgbClr val="FF0000"/>
              </a:solidFill>
            </a:endParaRPr>
          </a:p>
        </p:txBody>
      </p:sp>
      <p:sp>
        <p:nvSpPr>
          <p:cNvPr id="3" name="Fußzeilenplatzhalter 2"/>
          <p:cNvSpPr>
            <a:spLocks noGrp="1"/>
          </p:cNvSpPr>
          <p:nvPr>
            <p:ph type="ftr" sz="quarter" idx="11"/>
          </p:nvPr>
        </p:nvSpPr>
        <p:spPr/>
        <p:txBody>
          <a:bodyPr/>
          <a:lstStyle/>
          <a:p>
            <a:pPr>
              <a:defRPr/>
            </a:pPr>
            <a:r>
              <a:rPr lang="de-DE" smtClean="0">
                <a:solidFill>
                  <a:srgbClr val="000000"/>
                </a:solidFill>
              </a:rPr>
              <a:t>E. Nyberg / WS Schmerz 30.11.2019</a:t>
            </a:r>
            <a:endParaRPr lang="de-DE">
              <a:solidFill>
                <a:srgbClr val="000000"/>
              </a:solidFill>
            </a:endParaRPr>
          </a:p>
        </p:txBody>
      </p:sp>
    </p:spTree>
    <p:extLst>
      <p:ext uri="{BB962C8B-B14F-4D97-AF65-F5344CB8AC3E}">
        <p14:creationId xmlns:p14="http://schemas.microsoft.com/office/powerpoint/2010/main" val="16352335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sz="2800" b="0" dirty="0" smtClean="0"/>
              <a:t>In der Psychotherapie zu berücksichtigen:</a:t>
            </a:r>
            <a:endParaRPr lang="de-CH" sz="2800" b="0" dirty="0"/>
          </a:p>
        </p:txBody>
      </p:sp>
      <p:sp>
        <p:nvSpPr>
          <p:cNvPr id="3" name="Inhaltsplatzhalter 2"/>
          <p:cNvSpPr>
            <a:spLocks noGrp="1"/>
          </p:cNvSpPr>
          <p:nvPr>
            <p:ph idx="1"/>
          </p:nvPr>
        </p:nvSpPr>
        <p:spPr/>
        <p:txBody>
          <a:bodyPr/>
          <a:lstStyle/>
          <a:p>
            <a:r>
              <a:rPr lang="de-CH" sz="2400" dirty="0" smtClean="0"/>
              <a:t>Der gelernte Schmerzausdruck (in der Mimik, im Gang etc.) ist dem Pat. oft nicht bewusst</a:t>
            </a:r>
          </a:p>
          <a:p>
            <a:r>
              <a:rPr lang="de-CH" sz="2400" b="1" dirty="0" smtClean="0">
                <a:solidFill>
                  <a:srgbClr val="FF0000"/>
                </a:solidFill>
                <a:sym typeface="Wingdings"/>
              </a:rPr>
              <a:t></a:t>
            </a:r>
            <a:r>
              <a:rPr lang="de-CH" sz="2400" dirty="0" smtClean="0">
                <a:sym typeface="Wingdings"/>
              </a:rPr>
              <a:t>dadurch dem Pat. schwer zu verdeutlichen und für den Pat. schwer zu verändern</a:t>
            </a:r>
          </a:p>
          <a:p>
            <a:r>
              <a:rPr lang="de-CH" sz="2400" b="1" dirty="0" smtClean="0">
                <a:solidFill>
                  <a:srgbClr val="FF0000"/>
                </a:solidFill>
                <a:sym typeface="Wingdings"/>
              </a:rPr>
              <a:t></a:t>
            </a:r>
            <a:r>
              <a:rPr lang="de-CH" sz="2400" dirty="0" smtClean="0">
                <a:solidFill>
                  <a:srgbClr val="FF0000"/>
                </a:solidFill>
                <a:sym typeface="Wingdings"/>
              </a:rPr>
              <a:t>Videofeedback</a:t>
            </a:r>
            <a:r>
              <a:rPr lang="de-CH" sz="2400" b="1" dirty="0" smtClean="0">
                <a:solidFill>
                  <a:srgbClr val="FF0000"/>
                </a:solidFill>
                <a:sym typeface="Wingdings"/>
              </a:rPr>
              <a:t> </a:t>
            </a:r>
            <a:r>
              <a:rPr lang="de-CH" sz="2400" dirty="0" smtClean="0">
                <a:solidFill>
                  <a:srgbClr val="FF0000"/>
                </a:solidFill>
                <a:sym typeface="Wingdings"/>
              </a:rPr>
              <a:t>zur unmittelbaren Rückmeldung </a:t>
            </a:r>
            <a:r>
              <a:rPr lang="de-CH" sz="2400" dirty="0" smtClean="0">
                <a:sym typeface="Wingdings"/>
              </a:rPr>
              <a:t>in der Therapie wichtig</a:t>
            </a:r>
            <a:endParaRPr lang="de-CH" sz="2400" dirty="0"/>
          </a:p>
        </p:txBody>
      </p:sp>
      <p:sp>
        <p:nvSpPr>
          <p:cNvPr id="5" name="Fußzeilenplatzhalter 4"/>
          <p:cNvSpPr>
            <a:spLocks noGrp="1"/>
          </p:cNvSpPr>
          <p:nvPr>
            <p:ph type="ftr" sz="quarter" idx="11"/>
          </p:nvPr>
        </p:nvSpPr>
        <p:spPr/>
        <p:txBody>
          <a:bodyPr/>
          <a:lstStyle/>
          <a:p>
            <a:pPr>
              <a:defRPr/>
            </a:pPr>
            <a:r>
              <a:rPr lang="de-DE" smtClean="0">
                <a:solidFill>
                  <a:srgbClr val="000000"/>
                </a:solidFill>
              </a:rPr>
              <a:t>E. Nyberg / WS Schmerz 30.11.2019</a:t>
            </a:r>
            <a:endParaRPr lang="de-DE">
              <a:solidFill>
                <a:srgbClr val="000000"/>
              </a:solidFill>
            </a:endParaRPr>
          </a:p>
        </p:txBody>
      </p:sp>
    </p:spTree>
    <p:extLst>
      <p:ext uri="{BB962C8B-B14F-4D97-AF65-F5344CB8AC3E}">
        <p14:creationId xmlns:p14="http://schemas.microsoft.com/office/powerpoint/2010/main" val="45881181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itel 1"/>
          <p:cNvSpPr>
            <a:spLocks noGrp="1"/>
          </p:cNvSpPr>
          <p:nvPr>
            <p:ph type="title"/>
          </p:nvPr>
        </p:nvSpPr>
        <p:spPr>
          <a:xfrm>
            <a:off x="684213" y="333375"/>
            <a:ext cx="7772400" cy="1090613"/>
          </a:xfrm>
        </p:spPr>
        <p:txBody>
          <a:bodyPr/>
          <a:lstStyle/>
          <a:p>
            <a:r>
              <a:rPr lang="de-CH" altLang="de-DE" sz="2400" b="0" dirty="0" smtClean="0"/>
              <a:t>Modellrollenspiel</a:t>
            </a:r>
            <a:br>
              <a:rPr lang="de-CH" altLang="de-DE" sz="2400" b="0" dirty="0" smtClean="0"/>
            </a:br>
            <a:r>
              <a:rPr lang="de-CH" altLang="de-DE" sz="2400" b="0" dirty="0" smtClean="0"/>
              <a:t>Wie kann ich dem Partner vermitteln, dass trösten nicht immer gut ist?</a:t>
            </a:r>
          </a:p>
        </p:txBody>
      </p:sp>
      <p:sp>
        <p:nvSpPr>
          <p:cNvPr id="79875" name="Inhaltsplatzhalter 2"/>
          <p:cNvSpPr>
            <a:spLocks noGrp="1"/>
          </p:cNvSpPr>
          <p:nvPr>
            <p:ph idx="1"/>
          </p:nvPr>
        </p:nvSpPr>
        <p:spPr>
          <a:xfrm>
            <a:off x="685800" y="1628775"/>
            <a:ext cx="7772400" cy="4824413"/>
          </a:xfrm>
        </p:spPr>
        <p:txBody>
          <a:bodyPr/>
          <a:lstStyle/>
          <a:p>
            <a:r>
              <a:rPr lang="de-CH" altLang="de-DE" sz="2400" dirty="0" smtClean="0"/>
              <a:t>Paargespräch</a:t>
            </a:r>
          </a:p>
          <a:p>
            <a:r>
              <a:rPr lang="de-CH" altLang="de-DE" sz="2400" dirty="0" smtClean="0">
                <a:solidFill>
                  <a:srgbClr val="FF0000"/>
                </a:solidFill>
              </a:rPr>
              <a:t>Das operante Modell vermitteln</a:t>
            </a:r>
          </a:p>
          <a:p>
            <a:pPr lvl="1"/>
            <a:r>
              <a:rPr lang="de-CH" altLang="de-DE" sz="2000" dirty="0" smtClean="0"/>
              <a:t>Validieren, dass der Partner durch die Zuwendung versucht zu helfen. Er darf nicht das Gefühl bekommen, etwas falsch gemacht zu haben. Für den Pat. ist es wichtig zu erfahren, dass nicht alles an Zuwendung wegfällt.</a:t>
            </a:r>
          </a:p>
          <a:p>
            <a:r>
              <a:rPr lang="de-CH" altLang="de-DE" sz="2000" dirty="0" smtClean="0"/>
              <a:t>Ergebnisse der Studie anhand des Arbeitsblattes veranschaulichen</a:t>
            </a:r>
          </a:p>
          <a:p>
            <a:r>
              <a:rPr lang="de-CH" altLang="de-DE" sz="2000" dirty="0" smtClean="0"/>
              <a:t>Pat. und Partner danach fragen, ob sie mit den Ergebnissen der Studie etwas anfangen können?</a:t>
            </a:r>
          </a:p>
          <a:p>
            <a:r>
              <a:rPr lang="de-CH" altLang="de-DE" sz="2000" dirty="0" smtClean="0"/>
              <a:t>Angebot eines weiteren Gesprächs</a:t>
            </a:r>
          </a:p>
          <a:p>
            <a:r>
              <a:rPr lang="de-CH" altLang="de-DE" sz="2000" dirty="0" smtClean="0"/>
              <a:t>«Bedenkzeit»</a:t>
            </a:r>
          </a:p>
          <a:p>
            <a:r>
              <a:rPr lang="de-CH" altLang="de-DE" sz="2000" dirty="0" smtClean="0"/>
              <a:t>Machtkampf vermeiden</a:t>
            </a:r>
          </a:p>
        </p:txBody>
      </p:sp>
      <p:sp>
        <p:nvSpPr>
          <p:cNvPr id="3" name="Fußzeilenplatzhalter 2"/>
          <p:cNvSpPr>
            <a:spLocks noGrp="1"/>
          </p:cNvSpPr>
          <p:nvPr>
            <p:ph type="ftr" sz="quarter" idx="11"/>
          </p:nvPr>
        </p:nvSpPr>
        <p:spPr/>
        <p:txBody>
          <a:bodyPr/>
          <a:lstStyle/>
          <a:p>
            <a:pPr>
              <a:defRPr/>
            </a:pPr>
            <a:r>
              <a:rPr lang="de-DE" smtClean="0">
                <a:solidFill>
                  <a:srgbClr val="000000"/>
                </a:solidFill>
              </a:rPr>
              <a:t>E. Nyberg / WS Schmerz 30.11.2019</a:t>
            </a:r>
            <a:endParaRPr lang="de-DE">
              <a:solidFill>
                <a:srgbClr val="000000"/>
              </a:solidFill>
            </a:endParaRPr>
          </a:p>
        </p:txBody>
      </p:sp>
    </p:spTree>
    <p:extLst>
      <p:ext uri="{BB962C8B-B14F-4D97-AF65-F5344CB8AC3E}">
        <p14:creationId xmlns:p14="http://schemas.microsoft.com/office/powerpoint/2010/main" val="103232267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itel 1"/>
          <p:cNvSpPr>
            <a:spLocks noGrp="1"/>
          </p:cNvSpPr>
          <p:nvPr>
            <p:ph type="title"/>
          </p:nvPr>
        </p:nvSpPr>
        <p:spPr>
          <a:xfrm>
            <a:off x="684213" y="1412875"/>
            <a:ext cx="7772400" cy="2459038"/>
          </a:xfrm>
        </p:spPr>
        <p:txBody>
          <a:bodyPr/>
          <a:lstStyle/>
          <a:p>
            <a:r>
              <a:rPr lang="de-CH" altLang="de-DE" sz="2800" b="0" smtClean="0">
                <a:solidFill>
                  <a:srgbClr val="0070C0"/>
                </a:solidFill>
              </a:rPr>
              <a:t>Angst vor Bewegung (Kinesiophobie) ist ein bedeutender Faktor für die Entstehung, Aufrechterhaltung und Verstärkung chronischer Schmerzen.</a:t>
            </a:r>
          </a:p>
        </p:txBody>
      </p:sp>
      <p:sp>
        <p:nvSpPr>
          <p:cNvPr id="3" name="Fußzeilenplatzhalter 2"/>
          <p:cNvSpPr>
            <a:spLocks noGrp="1"/>
          </p:cNvSpPr>
          <p:nvPr>
            <p:ph type="ftr" sz="quarter" idx="11"/>
          </p:nvPr>
        </p:nvSpPr>
        <p:spPr/>
        <p:txBody>
          <a:bodyPr/>
          <a:lstStyle/>
          <a:p>
            <a:pPr>
              <a:defRPr/>
            </a:pPr>
            <a:r>
              <a:rPr lang="de-DE" smtClean="0">
                <a:solidFill>
                  <a:srgbClr val="000000"/>
                </a:solidFill>
              </a:rPr>
              <a:t>E. Nyberg / WS Schmerz 30.11.2019</a:t>
            </a:r>
            <a:endParaRPr lang="de-DE">
              <a:solidFill>
                <a:srgbClr val="000000"/>
              </a:solidFill>
            </a:endParaRPr>
          </a:p>
        </p:txBody>
      </p:sp>
    </p:spTree>
    <p:extLst>
      <p:ext uri="{BB962C8B-B14F-4D97-AF65-F5344CB8AC3E}">
        <p14:creationId xmlns:p14="http://schemas.microsoft.com/office/powerpoint/2010/main" val="293923610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ctrTitle"/>
          </p:nvPr>
        </p:nvSpPr>
        <p:spPr>
          <a:xfrm>
            <a:off x="762000" y="609600"/>
            <a:ext cx="7772400" cy="914400"/>
          </a:xfrm>
        </p:spPr>
        <p:txBody>
          <a:bodyPr/>
          <a:lstStyle/>
          <a:p>
            <a:r>
              <a:rPr lang="de-DE" altLang="de-DE" b="0" smtClean="0"/>
              <a:t>Psychologische Therapie</a:t>
            </a:r>
          </a:p>
        </p:txBody>
      </p:sp>
      <p:sp>
        <p:nvSpPr>
          <p:cNvPr id="83971" name="Rectangle 3"/>
          <p:cNvSpPr>
            <a:spLocks noGrp="1" noChangeArrowheads="1"/>
          </p:cNvSpPr>
          <p:nvPr>
            <p:ph type="subTitle" idx="1"/>
          </p:nvPr>
        </p:nvSpPr>
        <p:spPr>
          <a:xfrm>
            <a:off x="395288" y="1676400"/>
            <a:ext cx="8424862" cy="4800600"/>
          </a:xfrm>
        </p:spPr>
        <p:txBody>
          <a:bodyPr/>
          <a:lstStyle/>
          <a:p>
            <a:pPr algn="l">
              <a:lnSpc>
                <a:spcPct val="90000"/>
              </a:lnSpc>
              <a:buFont typeface="Wingdings 2" pitchFamily="18" charset="2"/>
              <a:buChar char="¢"/>
            </a:pPr>
            <a:r>
              <a:rPr lang="de-DE" altLang="de-DE" sz="2800" smtClean="0"/>
              <a:t>Motivation, Ziele und Behandlungsprinzipien</a:t>
            </a:r>
          </a:p>
          <a:p>
            <a:pPr algn="l">
              <a:lnSpc>
                <a:spcPct val="90000"/>
              </a:lnSpc>
              <a:buFont typeface="Wingdings 2" pitchFamily="18" charset="2"/>
              <a:buChar char="¢"/>
            </a:pPr>
            <a:r>
              <a:rPr lang="de-DE" altLang="de-DE" sz="2800" smtClean="0"/>
              <a:t>Entspannungsverfahren</a:t>
            </a:r>
          </a:p>
          <a:p>
            <a:pPr algn="l">
              <a:lnSpc>
                <a:spcPct val="90000"/>
              </a:lnSpc>
              <a:buFont typeface="Wingdings 2" pitchFamily="18" charset="2"/>
              <a:buChar char="¢"/>
            </a:pPr>
            <a:r>
              <a:rPr lang="de-DE" altLang="de-DE" sz="2800" smtClean="0"/>
              <a:t>Biofeedback</a:t>
            </a:r>
          </a:p>
          <a:p>
            <a:pPr algn="l">
              <a:lnSpc>
                <a:spcPct val="90000"/>
              </a:lnSpc>
              <a:buFont typeface="Wingdings 2" pitchFamily="18" charset="2"/>
              <a:buChar char="¢"/>
            </a:pPr>
            <a:r>
              <a:rPr lang="de-DE" altLang="de-DE" sz="2800" smtClean="0"/>
              <a:t>Kognitive Therapie (Bsp. Kerns)</a:t>
            </a:r>
          </a:p>
          <a:p>
            <a:pPr algn="l">
              <a:lnSpc>
                <a:spcPct val="90000"/>
              </a:lnSpc>
              <a:buFont typeface="Wingdings 2" pitchFamily="18" charset="2"/>
              <a:buChar char="¢"/>
            </a:pPr>
            <a:r>
              <a:rPr lang="de-DE" altLang="de-DE" sz="2800" smtClean="0"/>
              <a:t>Imaginative Verfahren</a:t>
            </a:r>
          </a:p>
          <a:p>
            <a:pPr algn="l">
              <a:lnSpc>
                <a:spcPct val="90000"/>
              </a:lnSpc>
              <a:buFont typeface="Wingdings 2" pitchFamily="18" charset="2"/>
              <a:buChar char="¢"/>
            </a:pPr>
            <a:r>
              <a:rPr lang="de-DE" altLang="de-DE" sz="2800" smtClean="0"/>
              <a:t>Operante Schmerztherapie (Flor et al.)</a:t>
            </a:r>
          </a:p>
          <a:p>
            <a:pPr algn="l">
              <a:lnSpc>
                <a:spcPct val="90000"/>
              </a:lnSpc>
              <a:buFont typeface="Wingdings 2" pitchFamily="18" charset="2"/>
              <a:buChar char="¢"/>
            </a:pPr>
            <a:r>
              <a:rPr lang="de-DE" altLang="de-DE" sz="2800" smtClean="0"/>
              <a:t>Acceptance and Commitment Therapy (ACT)</a:t>
            </a:r>
          </a:p>
        </p:txBody>
      </p:sp>
    </p:spTree>
    <p:extLst>
      <p:ext uri="{BB962C8B-B14F-4D97-AF65-F5344CB8AC3E}">
        <p14:creationId xmlns:p14="http://schemas.microsoft.com/office/powerpoint/2010/main" val="91418909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Ähnliches Foto">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9632" y="686144"/>
            <a:ext cx="6467475" cy="6055223"/>
          </a:xfrm>
          <a:prstGeom prst="rect">
            <a:avLst/>
          </a:prstGeom>
          <a:noFill/>
          <a:extLst>
            <a:ext uri="{909E8E84-426E-40DD-AFC4-6F175D3DCCD1}">
              <a14:hiddenFill xmlns:a14="http://schemas.microsoft.com/office/drawing/2010/main">
                <a:solidFill>
                  <a:srgbClr val="FFFFFF"/>
                </a:solidFill>
              </a14:hiddenFill>
            </a:ext>
          </a:extLst>
        </p:spPr>
      </p:pic>
      <p:sp>
        <p:nvSpPr>
          <p:cNvPr id="2" name="Textfeld 1"/>
          <p:cNvSpPr txBox="1"/>
          <p:nvPr/>
        </p:nvSpPr>
        <p:spPr>
          <a:xfrm>
            <a:off x="755576" y="260648"/>
            <a:ext cx="7704856" cy="369332"/>
          </a:xfrm>
          <a:prstGeom prst="rect">
            <a:avLst/>
          </a:prstGeom>
          <a:noFill/>
        </p:spPr>
        <p:txBody>
          <a:bodyPr wrap="square" rtlCol="0">
            <a:spAutoFit/>
          </a:bodyPr>
          <a:lstStyle/>
          <a:p>
            <a:pPr algn="ctr"/>
            <a:r>
              <a:rPr lang="de-DE" altLang="de-DE" dirty="0">
                <a:solidFill>
                  <a:srgbClr val="000000"/>
                </a:solidFill>
                <a:latin typeface="Arial" panose="020B0604020202020204" pitchFamily="34" charset="0"/>
                <a:cs typeface="Arial" panose="020B0604020202020204" pitchFamily="34" charset="0"/>
              </a:rPr>
              <a:t>Das </a:t>
            </a:r>
            <a:r>
              <a:rPr lang="de-DE" altLang="de-DE" dirty="0">
                <a:solidFill>
                  <a:srgbClr val="FF0000"/>
                </a:solidFill>
                <a:latin typeface="Arial" panose="020B0604020202020204" pitchFamily="34" charset="0"/>
                <a:cs typeface="Arial" panose="020B0604020202020204" pitchFamily="34" charset="0"/>
              </a:rPr>
              <a:t>transtheoretische Modell</a:t>
            </a:r>
            <a:r>
              <a:rPr lang="de-DE" altLang="de-DE" dirty="0">
                <a:solidFill>
                  <a:srgbClr val="000000"/>
                </a:solidFill>
                <a:latin typeface="Arial" panose="020B0604020202020204" pitchFamily="34" charset="0"/>
                <a:cs typeface="Arial" panose="020B0604020202020204" pitchFamily="34" charset="0"/>
              </a:rPr>
              <a:t> der Verhaltensänderung</a:t>
            </a:r>
            <a:endParaRPr lang="de-CH" dirty="0">
              <a:latin typeface="Arial" panose="020B0604020202020204" pitchFamily="34" charset="0"/>
              <a:cs typeface="Arial" panose="020B0604020202020204" pitchFamily="34" charset="0"/>
            </a:endParaRPr>
          </a:p>
        </p:txBody>
      </p:sp>
      <p:sp>
        <p:nvSpPr>
          <p:cNvPr id="4" name="Fußzeilenplatzhalter 3"/>
          <p:cNvSpPr>
            <a:spLocks noGrp="1"/>
          </p:cNvSpPr>
          <p:nvPr>
            <p:ph type="ftr" sz="quarter" idx="11"/>
          </p:nvPr>
        </p:nvSpPr>
        <p:spPr/>
        <p:txBody>
          <a:bodyPr/>
          <a:lstStyle/>
          <a:p>
            <a:pPr>
              <a:defRPr/>
            </a:pPr>
            <a:r>
              <a:rPr lang="de-DE" smtClean="0">
                <a:solidFill>
                  <a:srgbClr val="000000"/>
                </a:solidFill>
              </a:rPr>
              <a:t>E. Nyberg / WS Schmerz 30.11.2019</a:t>
            </a:r>
            <a:endParaRPr lang="de-DE">
              <a:solidFill>
                <a:srgbClr val="000000"/>
              </a:solidFill>
            </a:endParaRPr>
          </a:p>
        </p:txBody>
      </p:sp>
    </p:spTree>
    <p:extLst>
      <p:ext uri="{BB962C8B-B14F-4D97-AF65-F5344CB8AC3E}">
        <p14:creationId xmlns:p14="http://schemas.microsoft.com/office/powerpoint/2010/main" val="244710373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9618" name="Picture 2" descr="FF-STABS"/>
          <p:cNvPicPr>
            <a:picLocks noChangeAspect="1" noChangeArrowheads="1"/>
          </p:cNvPicPr>
          <p:nvPr/>
        </p:nvPicPr>
        <p:blipFill>
          <a:blip r:embed="rId2"/>
          <a:srcRect/>
          <a:stretch>
            <a:fillRect/>
          </a:stretch>
        </p:blipFill>
        <p:spPr bwMode="auto">
          <a:xfrm>
            <a:off x="2124075" y="498475"/>
            <a:ext cx="4248150" cy="5840413"/>
          </a:xfrm>
          <a:prstGeom prst="rect">
            <a:avLst/>
          </a:prstGeom>
          <a:solidFill>
            <a:schemeClr val="accent6"/>
          </a:solidFill>
        </p:spPr>
        <p:style>
          <a:lnRef idx="2">
            <a:schemeClr val="accent3"/>
          </a:lnRef>
          <a:fillRef idx="1">
            <a:schemeClr val="lt1"/>
          </a:fillRef>
          <a:effectRef idx="0">
            <a:schemeClr val="accent3"/>
          </a:effectRef>
          <a:fontRef idx="minor">
            <a:schemeClr val="dk1"/>
          </a:fontRef>
        </p:style>
      </p:pic>
      <p:sp>
        <p:nvSpPr>
          <p:cNvPr id="3" name="Fußzeilenplatzhalter 2"/>
          <p:cNvSpPr>
            <a:spLocks noGrp="1"/>
          </p:cNvSpPr>
          <p:nvPr>
            <p:ph type="ftr" sz="quarter" idx="11"/>
          </p:nvPr>
        </p:nvSpPr>
        <p:spPr/>
        <p:txBody>
          <a:bodyPr/>
          <a:lstStyle/>
          <a:p>
            <a:pPr>
              <a:defRPr/>
            </a:pPr>
            <a:r>
              <a:rPr lang="de-DE" smtClean="0">
                <a:solidFill>
                  <a:srgbClr val="000000"/>
                </a:solidFill>
              </a:rPr>
              <a:t>E. Nyberg / WS Schmerz 30.11.2019</a:t>
            </a:r>
            <a:endParaRPr lang="de-DE">
              <a:solidFill>
                <a:srgbClr val="000000"/>
              </a:solidFill>
            </a:endParaRPr>
          </a:p>
        </p:txBody>
      </p:sp>
    </p:spTree>
    <p:extLst>
      <p:ext uri="{BB962C8B-B14F-4D97-AF65-F5344CB8AC3E}">
        <p14:creationId xmlns:p14="http://schemas.microsoft.com/office/powerpoint/2010/main" val="207142637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hteck 10"/>
          <p:cNvSpPr/>
          <p:nvPr/>
        </p:nvSpPr>
        <p:spPr>
          <a:xfrm>
            <a:off x="468313" y="333375"/>
            <a:ext cx="7924800" cy="6092825"/>
          </a:xfrm>
          <a:prstGeom prst="rect">
            <a:avLst/>
          </a:prstGeom>
        </p:spPr>
        <p:txBody>
          <a:bodyPr>
            <a:spAutoFit/>
          </a:bodyPr>
          <a:lstStyle/>
          <a:p>
            <a:pPr eaLnBrk="0" fontAlgn="base" hangingPunct="0">
              <a:spcBef>
                <a:spcPct val="0"/>
              </a:spcBef>
              <a:spcAft>
                <a:spcPct val="0"/>
              </a:spcAft>
              <a:defRPr/>
            </a:pPr>
            <a:r>
              <a:rPr lang="de-CH" sz="2400" b="1" dirty="0" err="1">
                <a:solidFill>
                  <a:srgbClr val="000000"/>
                </a:solidFill>
              </a:rPr>
              <a:t>Itembeispiele</a:t>
            </a:r>
            <a:r>
              <a:rPr lang="de-CH" sz="2400" b="1" dirty="0">
                <a:solidFill>
                  <a:srgbClr val="000000"/>
                </a:solidFill>
              </a:rPr>
              <a:t> aus dem FF-STABS </a:t>
            </a:r>
          </a:p>
          <a:p>
            <a:pPr eaLnBrk="0" fontAlgn="base" hangingPunct="0">
              <a:spcBef>
                <a:spcPct val="0"/>
              </a:spcBef>
              <a:spcAft>
                <a:spcPct val="0"/>
              </a:spcAft>
              <a:defRPr/>
            </a:pPr>
            <a:r>
              <a:rPr lang="de-CH" sz="2400" b="1" dirty="0">
                <a:solidFill>
                  <a:srgbClr val="000000"/>
                </a:solidFill>
              </a:rPr>
              <a:t>	4 Skalen, 17 Items</a:t>
            </a:r>
          </a:p>
          <a:p>
            <a:pPr eaLnBrk="0" fontAlgn="base" hangingPunct="0">
              <a:spcBef>
                <a:spcPct val="0"/>
              </a:spcBef>
              <a:spcAft>
                <a:spcPct val="0"/>
              </a:spcAft>
              <a:defRPr/>
            </a:pPr>
            <a:endParaRPr lang="de-CH" dirty="0">
              <a:solidFill>
                <a:srgbClr val="000000"/>
              </a:solidFill>
            </a:endParaRPr>
          </a:p>
          <a:p>
            <a:pPr eaLnBrk="0" fontAlgn="base" hangingPunct="0">
              <a:spcBef>
                <a:spcPct val="0"/>
              </a:spcBef>
              <a:spcAft>
                <a:spcPct val="0"/>
              </a:spcAft>
              <a:defRPr/>
            </a:pPr>
            <a:r>
              <a:rPr lang="de-CH" b="1" dirty="0">
                <a:solidFill>
                  <a:srgbClr val="000000"/>
                </a:solidFill>
              </a:rPr>
              <a:t>Absichtslosigkeit:</a:t>
            </a:r>
          </a:p>
          <a:p>
            <a:pPr eaLnBrk="0" fontAlgn="base" hangingPunct="0">
              <a:spcBef>
                <a:spcPct val="0"/>
              </a:spcBef>
              <a:spcAft>
                <a:spcPct val="0"/>
              </a:spcAft>
              <a:defRPr/>
            </a:pPr>
            <a:r>
              <a:rPr lang="de-CH" dirty="0">
                <a:solidFill>
                  <a:srgbClr val="000000"/>
                </a:solidFill>
              </a:rPr>
              <a:t>Ich vermute, dass ich ein langwieriges Schmerzproblem habe. Aber es gibt nichts, was ich selbst wirklich verändern kann.</a:t>
            </a:r>
          </a:p>
          <a:p>
            <a:pPr eaLnBrk="0" fontAlgn="base" hangingPunct="0">
              <a:spcBef>
                <a:spcPct val="0"/>
              </a:spcBef>
              <a:spcAft>
                <a:spcPct val="0"/>
              </a:spcAft>
              <a:defRPr/>
            </a:pPr>
            <a:endParaRPr lang="de-CH" b="1" dirty="0">
              <a:solidFill>
                <a:srgbClr val="000000"/>
              </a:solidFill>
            </a:endParaRPr>
          </a:p>
          <a:p>
            <a:pPr eaLnBrk="0" fontAlgn="base" hangingPunct="0">
              <a:spcBef>
                <a:spcPct val="0"/>
              </a:spcBef>
              <a:spcAft>
                <a:spcPct val="0"/>
              </a:spcAft>
              <a:defRPr/>
            </a:pPr>
            <a:r>
              <a:rPr lang="de-CH" b="1" dirty="0">
                <a:solidFill>
                  <a:srgbClr val="000000"/>
                </a:solidFill>
              </a:rPr>
              <a:t>Vorbereitung:</a:t>
            </a:r>
          </a:p>
          <a:p>
            <a:pPr eaLnBrk="0" fontAlgn="base" hangingPunct="0">
              <a:spcBef>
                <a:spcPct val="0"/>
              </a:spcBef>
              <a:spcAft>
                <a:spcPct val="0"/>
              </a:spcAft>
              <a:defRPr/>
            </a:pPr>
            <a:r>
              <a:rPr lang="de-CH" dirty="0">
                <a:solidFill>
                  <a:srgbClr val="000000"/>
                </a:solidFill>
              </a:rPr>
              <a:t>Selbst wenn meine Schmerzen nicht mehr weggehen sollten, bin ich bereit, die Art, wie ich damit umgehe, zu verändern.</a:t>
            </a:r>
          </a:p>
          <a:p>
            <a:pPr eaLnBrk="0" fontAlgn="base" hangingPunct="0">
              <a:spcBef>
                <a:spcPct val="0"/>
              </a:spcBef>
              <a:spcAft>
                <a:spcPct val="0"/>
              </a:spcAft>
              <a:defRPr/>
            </a:pPr>
            <a:endParaRPr lang="de-CH" dirty="0">
              <a:solidFill>
                <a:srgbClr val="000000"/>
              </a:solidFill>
            </a:endParaRPr>
          </a:p>
          <a:p>
            <a:pPr eaLnBrk="0" fontAlgn="base" hangingPunct="0">
              <a:spcBef>
                <a:spcPct val="0"/>
              </a:spcBef>
              <a:spcAft>
                <a:spcPct val="0"/>
              </a:spcAft>
              <a:defRPr/>
            </a:pPr>
            <a:r>
              <a:rPr lang="de-CH" b="1" dirty="0">
                <a:solidFill>
                  <a:srgbClr val="000000"/>
                </a:solidFill>
              </a:rPr>
              <a:t>Handlung:</a:t>
            </a:r>
          </a:p>
          <a:p>
            <a:pPr eaLnBrk="0" fontAlgn="base" hangingPunct="0">
              <a:spcBef>
                <a:spcPct val="0"/>
              </a:spcBef>
              <a:spcAft>
                <a:spcPct val="0"/>
              </a:spcAft>
              <a:defRPr/>
            </a:pPr>
            <a:r>
              <a:rPr lang="de-CH" dirty="0">
                <a:solidFill>
                  <a:srgbClr val="000000"/>
                </a:solidFill>
              </a:rPr>
              <a:t>Ich arbeite bereits seit mehr als einem Monat aktiv daran, Fähigkeiten zur besseren Handhabung meiner Schmerzen zu erlernen.</a:t>
            </a:r>
          </a:p>
          <a:p>
            <a:pPr eaLnBrk="0" fontAlgn="base" hangingPunct="0">
              <a:spcBef>
                <a:spcPct val="0"/>
              </a:spcBef>
              <a:spcAft>
                <a:spcPct val="0"/>
              </a:spcAft>
              <a:defRPr/>
            </a:pPr>
            <a:r>
              <a:rPr lang="de-CH" dirty="0">
                <a:solidFill>
                  <a:srgbClr val="000000"/>
                </a:solidFill>
              </a:rPr>
              <a:t>Ich lerne seit einigen Wochen verschiedene Strategien, um meine Schmerzen zu beeinflussen.</a:t>
            </a:r>
          </a:p>
          <a:p>
            <a:pPr eaLnBrk="0" fontAlgn="base" hangingPunct="0">
              <a:spcBef>
                <a:spcPct val="0"/>
              </a:spcBef>
              <a:spcAft>
                <a:spcPct val="0"/>
              </a:spcAft>
              <a:defRPr/>
            </a:pPr>
            <a:endParaRPr lang="de-CH" dirty="0">
              <a:solidFill>
                <a:srgbClr val="000000"/>
              </a:solidFill>
            </a:endParaRPr>
          </a:p>
          <a:p>
            <a:pPr eaLnBrk="0" fontAlgn="base" hangingPunct="0">
              <a:spcBef>
                <a:spcPct val="0"/>
              </a:spcBef>
              <a:spcAft>
                <a:spcPct val="0"/>
              </a:spcAft>
              <a:defRPr/>
            </a:pPr>
            <a:r>
              <a:rPr lang="de-CH" b="1" dirty="0">
                <a:solidFill>
                  <a:srgbClr val="000000"/>
                </a:solidFill>
              </a:rPr>
              <a:t>Aufrechterhaltung:</a:t>
            </a:r>
          </a:p>
          <a:p>
            <a:pPr eaLnBrk="0" fontAlgn="base" hangingPunct="0">
              <a:spcBef>
                <a:spcPct val="0"/>
              </a:spcBef>
              <a:spcAft>
                <a:spcPct val="0"/>
              </a:spcAft>
              <a:defRPr/>
            </a:pPr>
            <a:r>
              <a:rPr lang="de-CH" dirty="0">
                <a:solidFill>
                  <a:srgbClr val="000000"/>
                </a:solidFill>
              </a:rPr>
              <a:t>Ich habe meine Schmerzen und ihre Auswirkungen auf mein Leben 100%ig im Griff.</a:t>
            </a:r>
          </a:p>
          <a:p>
            <a:pPr eaLnBrk="0" fontAlgn="base" hangingPunct="0">
              <a:spcBef>
                <a:spcPct val="0"/>
              </a:spcBef>
              <a:spcAft>
                <a:spcPct val="0"/>
              </a:spcAft>
              <a:defRPr/>
            </a:pPr>
            <a:r>
              <a:rPr lang="de-CH" dirty="0">
                <a:solidFill>
                  <a:srgbClr val="000000"/>
                </a:solidFill>
              </a:rPr>
              <a:t>Ich weiß seit langem, dass ich meine Schmerzen beherrschen kann.</a:t>
            </a:r>
          </a:p>
        </p:txBody>
      </p:sp>
      <p:sp>
        <p:nvSpPr>
          <p:cNvPr id="3" name="Fußzeilenplatzhalter 2"/>
          <p:cNvSpPr>
            <a:spLocks noGrp="1"/>
          </p:cNvSpPr>
          <p:nvPr>
            <p:ph type="ftr" sz="quarter" idx="11"/>
          </p:nvPr>
        </p:nvSpPr>
        <p:spPr/>
        <p:txBody>
          <a:bodyPr/>
          <a:lstStyle/>
          <a:p>
            <a:pPr>
              <a:defRPr/>
            </a:pPr>
            <a:r>
              <a:rPr lang="de-DE" smtClean="0">
                <a:solidFill>
                  <a:srgbClr val="000000"/>
                </a:solidFill>
              </a:rPr>
              <a:t>E. Nyberg / WS Schmerz 30.11.2019</a:t>
            </a:r>
            <a:endParaRPr lang="de-DE">
              <a:solidFill>
                <a:srgbClr val="000000"/>
              </a:solidFill>
            </a:endParaRPr>
          </a:p>
        </p:txBody>
      </p:sp>
    </p:spTree>
    <p:extLst>
      <p:ext uri="{BB962C8B-B14F-4D97-AF65-F5344CB8AC3E}">
        <p14:creationId xmlns:p14="http://schemas.microsoft.com/office/powerpoint/2010/main" val="282137382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ChangeArrowheads="1"/>
          </p:cNvSpPr>
          <p:nvPr/>
        </p:nvSpPr>
        <p:spPr bwMode="auto">
          <a:xfrm>
            <a:off x="406400" y="228600"/>
            <a:ext cx="7772400" cy="1143000"/>
          </a:xfrm>
          <a:prstGeom prst="rect">
            <a:avLst/>
          </a:prstGeom>
          <a:noFill/>
          <a:ln w="9525">
            <a:noFill/>
            <a:miter lim="800000"/>
            <a:headEnd/>
            <a:tailEnd/>
          </a:ln>
        </p:spPr>
        <p:txBody>
          <a:bodyPr anchor="b"/>
          <a:lstStyle/>
          <a:p>
            <a:pPr algn="ctr" eaLnBrk="0" fontAlgn="base" hangingPunct="0">
              <a:lnSpc>
                <a:spcPct val="90000"/>
              </a:lnSpc>
              <a:spcBef>
                <a:spcPct val="0"/>
              </a:spcBef>
              <a:spcAft>
                <a:spcPct val="0"/>
              </a:spcAft>
              <a:defRPr/>
            </a:pPr>
            <a:r>
              <a:rPr lang="de-DE" sz="4000" b="1">
                <a:solidFill>
                  <a:srgbClr val="FF0000"/>
                </a:solidFill>
                <a:effectLst>
                  <a:outerShdw blurRad="38100" dist="38100" dir="2700000" algn="tl">
                    <a:srgbClr val="C0C0C0"/>
                  </a:outerShdw>
                </a:effectLst>
              </a:rPr>
              <a:t> </a:t>
            </a:r>
            <a:endParaRPr lang="de-DE" sz="4400">
              <a:solidFill>
                <a:srgbClr val="000000"/>
              </a:solidFill>
              <a:effectLst>
                <a:outerShdw blurRad="38100" dist="38100" dir="2700000" algn="tl">
                  <a:srgbClr val="C0C0C0"/>
                </a:outerShdw>
              </a:effectLst>
            </a:endParaRPr>
          </a:p>
        </p:txBody>
      </p:sp>
      <p:sp>
        <p:nvSpPr>
          <p:cNvPr id="90115" name="Rectangle 3"/>
          <p:cNvSpPr>
            <a:spLocks noChangeArrowheads="1"/>
          </p:cNvSpPr>
          <p:nvPr/>
        </p:nvSpPr>
        <p:spPr bwMode="auto">
          <a:xfrm>
            <a:off x="609600" y="785813"/>
            <a:ext cx="8178800" cy="5500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lr>
                <a:schemeClr val="accent2"/>
              </a:buClr>
              <a:buFont typeface="Wingdings 2" pitchFamily="18" charset="2"/>
              <a:buChar char="¢"/>
              <a:defRPr sz="3200">
                <a:solidFill>
                  <a:schemeClr val="tx1"/>
                </a:solidFill>
                <a:latin typeface="Comic Sans MS" pitchFamily="66" charset="0"/>
              </a:defRPr>
            </a:lvl1pPr>
            <a:lvl2pPr marL="742950" indent="-285750">
              <a:spcBef>
                <a:spcPct val="20000"/>
              </a:spcBef>
              <a:buClr>
                <a:schemeClr val="accent2"/>
              </a:buClr>
              <a:buFont typeface="Wingdings 2" pitchFamily="18" charset="2"/>
              <a:buChar char="¢"/>
              <a:defRPr sz="2800">
                <a:solidFill>
                  <a:schemeClr val="tx1"/>
                </a:solidFill>
                <a:latin typeface="Comic Sans MS" pitchFamily="66" charset="0"/>
              </a:defRPr>
            </a:lvl2pPr>
            <a:lvl3pPr marL="1143000" indent="-228600">
              <a:spcBef>
                <a:spcPct val="20000"/>
              </a:spcBef>
              <a:buClr>
                <a:schemeClr val="accent2"/>
              </a:buClr>
              <a:buFont typeface="Wingdings 2" pitchFamily="18" charset="2"/>
              <a:buChar char="¢"/>
              <a:defRPr sz="2400">
                <a:solidFill>
                  <a:schemeClr val="tx1"/>
                </a:solidFill>
                <a:latin typeface="Comic Sans MS" pitchFamily="66" charset="0"/>
              </a:defRPr>
            </a:lvl3pPr>
            <a:lvl4pPr marL="1600200" indent="-228600">
              <a:spcBef>
                <a:spcPct val="20000"/>
              </a:spcBef>
              <a:buClr>
                <a:schemeClr val="accent2"/>
              </a:buClr>
              <a:buFont typeface="Wingdings 2" pitchFamily="18" charset="2"/>
              <a:buChar char="¢"/>
              <a:defRPr sz="2000">
                <a:solidFill>
                  <a:schemeClr val="tx1"/>
                </a:solidFill>
                <a:latin typeface="Comic Sans MS" pitchFamily="66" charset="0"/>
              </a:defRPr>
            </a:lvl4pPr>
            <a:lvl5pPr marL="2057400" indent="-228600">
              <a:spcBef>
                <a:spcPct val="20000"/>
              </a:spcBef>
              <a:buClr>
                <a:schemeClr val="accent2"/>
              </a:buClr>
              <a:buFont typeface="Wingdings 2" pitchFamily="18" charset="2"/>
              <a:buChar char="¢"/>
              <a:defRPr sz="2000">
                <a:solidFill>
                  <a:schemeClr val="tx1"/>
                </a:solidFill>
                <a:latin typeface="Comic Sans MS" pitchFamily="66" charset="0"/>
              </a:defRPr>
            </a:lvl5pPr>
            <a:lvl6pPr marL="2514600" indent="-228600" eaLnBrk="0" fontAlgn="base" hangingPunct="0">
              <a:spcBef>
                <a:spcPct val="20000"/>
              </a:spcBef>
              <a:spcAft>
                <a:spcPct val="0"/>
              </a:spcAft>
              <a:buClr>
                <a:schemeClr val="accent2"/>
              </a:buClr>
              <a:buFont typeface="Wingdings 2" pitchFamily="18" charset="2"/>
              <a:buChar char="¢"/>
              <a:defRPr sz="2000">
                <a:solidFill>
                  <a:schemeClr val="tx1"/>
                </a:solidFill>
                <a:latin typeface="Comic Sans MS" pitchFamily="66" charset="0"/>
              </a:defRPr>
            </a:lvl6pPr>
            <a:lvl7pPr marL="2971800" indent="-228600" eaLnBrk="0" fontAlgn="base" hangingPunct="0">
              <a:spcBef>
                <a:spcPct val="20000"/>
              </a:spcBef>
              <a:spcAft>
                <a:spcPct val="0"/>
              </a:spcAft>
              <a:buClr>
                <a:schemeClr val="accent2"/>
              </a:buClr>
              <a:buFont typeface="Wingdings 2" pitchFamily="18" charset="2"/>
              <a:buChar char="¢"/>
              <a:defRPr sz="2000">
                <a:solidFill>
                  <a:schemeClr val="tx1"/>
                </a:solidFill>
                <a:latin typeface="Comic Sans MS" pitchFamily="66" charset="0"/>
              </a:defRPr>
            </a:lvl7pPr>
            <a:lvl8pPr marL="3429000" indent="-228600" eaLnBrk="0" fontAlgn="base" hangingPunct="0">
              <a:spcBef>
                <a:spcPct val="20000"/>
              </a:spcBef>
              <a:spcAft>
                <a:spcPct val="0"/>
              </a:spcAft>
              <a:buClr>
                <a:schemeClr val="accent2"/>
              </a:buClr>
              <a:buFont typeface="Wingdings 2" pitchFamily="18" charset="2"/>
              <a:buChar char="¢"/>
              <a:defRPr sz="2000">
                <a:solidFill>
                  <a:schemeClr val="tx1"/>
                </a:solidFill>
                <a:latin typeface="Comic Sans MS" pitchFamily="66" charset="0"/>
              </a:defRPr>
            </a:lvl8pPr>
            <a:lvl9pPr marL="3886200" indent="-228600" eaLnBrk="0" fontAlgn="base" hangingPunct="0">
              <a:spcBef>
                <a:spcPct val="20000"/>
              </a:spcBef>
              <a:spcAft>
                <a:spcPct val="0"/>
              </a:spcAft>
              <a:buClr>
                <a:schemeClr val="accent2"/>
              </a:buClr>
              <a:buFont typeface="Wingdings 2" pitchFamily="18" charset="2"/>
              <a:buChar char="¢"/>
              <a:defRPr sz="2000">
                <a:solidFill>
                  <a:schemeClr val="tx1"/>
                </a:solidFill>
                <a:latin typeface="Comic Sans MS" pitchFamily="66" charset="0"/>
              </a:defRPr>
            </a:lvl9pPr>
          </a:lstStyle>
          <a:p>
            <a:pPr eaLnBrk="0" fontAlgn="base" hangingPunct="0">
              <a:spcAft>
                <a:spcPct val="0"/>
              </a:spcAft>
              <a:buClrTx/>
              <a:buFont typeface="Wingdings" pitchFamily="2" charset="2"/>
              <a:buChar char="§"/>
            </a:pPr>
            <a:r>
              <a:rPr lang="de-DE" altLang="de-DE" sz="2800">
                <a:solidFill>
                  <a:srgbClr val="FF0000"/>
                </a:solidFill>
              </a:rPr>
              <a:t>Stufe 1: Absichtslosigkeit</a:t>
            </a:r>
            <a:endParaRPr lang="de-DE" altLang="de-DE" sz="2800">
              <a:solidFill>
                <a:srgbClr val="000000"/>
              </a:solidFill>
            </a:endParaRPr>
          </a:p>
          <a:p>
            <a:pPr lvl="1" eaLnBrk="0" fontAlgn="base" hangingPunct="0">
              <a:spcAft>
                <a:spcPct val="0"/>
              </a:spcAft>
              <a:buClrTx/>
              <a:buFont typeface="Wingdings" pitchFamily="2" charset="2"/>
              <a:buChar char="§"/>
            </a:pPr>
            <a:r>
              <a:rPr lang="de-DE" altLang="de-DE" sz="2400">
                <a:solidFill>
                  <a:srgbClr val="000000"/>
                </a:solidFill>
              </a:rPr>
              <a:t>Information</a:t>
            </a:r>
          </a:p>
          <a:p>
            <a:pPr lvl="1" eaLnBrk="0" fontAlgn="base" hangingPunct="0">
              <a:spcAft>
                <a:spcPct val="0"/>
              </a:spcAft>
              <a:buClrTx/>
              <a:buFont typeface="Wingdings" pitchFamily="2" charset="2"/>
              <a:buChar char="§"/>
            </a:pPr>
            <a:r>
              <a:rPr lang="de-DE" altLang="de-DE" sz="2400">
                <a:solidFill>
                  <a:srgbClr val="000000"/>
                </a:solidFill>
              </a:rPr>
              <a:t>Psychoedukation</a:t>
            </a:r>
          </a:p>
          <a:p>
            <a:pPr eaLnBrk="0" fontAlgn="base" hangingPunct="0">
              <a:spcAft>
                <a:spcPct val="0"/>
              </a:spcAft>
              <a:buClrTx/>
              <a:buFont typeface="Wingdings" pitchFamily="2" charset="2"/>
              <a:buChar char="§"/>
            </a:pPr>
            <a:r>
              <a:rPr lang="de-DE" altLang="de-DE" sz="2800">
                <a:solidFill>
                  <a:srgbClr val="FF0000"/>
                </a:solidFill>
              </a:rPr>
              <a:t>Stufe 2: Absichtsbildung</a:t>
            </a:r>
            <a:endParaRPr lang="de-DE" altLang="de-DE" sz="2800">
              <a:solidFill>
                <a:srgbClr val="000000"/>
              </a:solidFill>
            </a:endParaRPr>
          </a:p>
          <a:p>
            <a:pPr lvl="1" eaLnBrk="0" fontAlgn="base" hangingPunct="0">
              <a:spcAft>
                <a:spcPct val="0"/>
              </a:spcAft>
              <a:buClrTx/>
              <a:buFont typeface="Wingdings" pitchFamily="2" charset="2"/>
              <a:buChar char="§"/>
            </a:pPr>
            <a:r>
              <a:rPr lang="de-DE" altLang="de-DE" sz="2400">
                <a:solidFill>
                  <a:srgbClr val="000000"/>
                </a:solidFill>
              </a:rPr>
              <a:t>Widerstand</a:t>
            </a:r>
          </a:p>
          <a:p>
            <a:pPr lvl="1" eaLnBrk="0" fontAlgn="base" hangingPunct="0">
              <a:spcAft>
                <a:spcPct val="0"/>
              </a:spcAft>
              <a:buClrTx/>
              <a:buFont typeface="Wingdings" pitchFamily="2" charset="2"/>
              <a:buChar char="§"/>
            </a:pPr>
            <a:r>
              <a:rPr lang="de-DE" altLang="de-DE" sz="2400">
                <a:solidFill>
                  <a:srgbClr val="000000"/>
                </a:solidFill>
              </a:rPr>
              <a:t>Vier-Felder-Schema</a:t>
            </a:r>
          </a:p>
          <a:p>
            <a:pPr lvl="1" eaLnBrk="0" fontAlgn="base" hangingPunct="0">
              <a:spcAft>
                <a:spcPct val="0"/>
              </a:spcAft>
              <a:buClrTx/>
              <a:buFont typeface="Wingdings" pitchFamily="2" charset="2"/>
              <a:buChar char="§"/>
            </a:pPr>
            <a:r>
              <a:rPr lang="de-DE" altLang="de-DE" sz="2400">
                <a:solidFill>
                  <a:srgbClr val="000000"/>
                </a:solidFill>
              </a:rPr>
              <a:t>persönliches Krankheitsmodell</a:t>
            </a:r>
          </a:p>
          <a:p>
            <a:pPr lvl="1" eaLnBrk="0" fontAlgn="base" hangingPunct="0">
              <a:spcAft>
                <a:spcPct val="0"/>
              </a:spcAft>
              <a:buClrTx/>
              <a:buFont typeface="Wingdings" pitchFamily="2" charset="2"/>
              <a:buChar char="§"/>
            </a:pPr>
            <a:r>
              <a:rPr lang="de-DE" altLang="de-DE" sz="2400">
                <a:solidFill>
                  <a:srgbClr val="000000"/>
                </a:solidFill>
              </a:rPr>
              <a:t>Ambivalenz stärken (z.B. Stühlearbeit)</a:t>
            </a:r>
          </a:p>
          <a:p>
            <a:pPr eaLnBrk="0" fontAlgn="base" hangingPunct="0">
              <a:spcAft>
                <a:spcPct val="0"/>
              </a:spcAft>
              <a:buClrTx/>
              <a:buFont typeface="Wingdings" pitchFamily="2" charset="2"/>
              <a:buChar char="§"/>
            </a:pPr>
            <a:r>
              <a:rPr lang="de-DE" altLang="de-DE" sz="2800">
                <a:solidFill>
                  <a:srgbClr val="FF0000"/>
                </a:solidFill>
              </a:rPr>
              <a:t>Stufe 3: Vorbereitung</a:t>
            </a:r>
            <a:endParaRPr lang="de-DE" altLang="de-DE" sz="2800">
              <a:solidFill>
                <a:srgbClr val="000000"/>
              </a:solidFill>
            </a:endParaRPr>
          </a:p>
          <a:p>
            <a:pPr lvl="1" eaLnBrk="0" fontAlgn="base" hangingPunct="0">
              <a:spcAft>
                <a:spcPct val="0"/>
              </a:spcAft>
              <a:buClrTx/>
              <a:buFont typeface="Wingdings" pitchFamily="2" charset="2"/>
              <a:buChar char="§"/>
            </a:pPr>
            <a:r>
              <a:rPr lang="de-DE" altLang="de-DE" sz="2400">
                <a:solidFill>
                  <a:srgbClr val="000000"/>
                </a:solidFill>
              </a:rPr>
              <a:t>Veränderungsziel und Handlungsplan</a:t>
            </a:r>
          </a:p>
          <a:p>
            <a:pPr eaLnBrk="0" fontAlgn="base" hangingPunct="0">
              <a:spcAft>
                <a:spcPct val="0"/>
              </a:spcAft>
              <a:buClrTx/>
              <a:buFont typeface="Wingdings" pitchFamily="2" charset="2"/>
              <a:buChar char="§"/>
            </a:pPr>
            <a:r>
              <a:rPr lang="de-DE" altLang="de-DE" sz="2800">
                <a:solidFill>
                  <a:srgbClr val="FF0000"/>
                </a:solidFill>
              </a:rPr>
              <a:t>Stufe 4: Handlung</a:t>
            </a:r>
          </a:p>
        </p:txBody>
      </p:sp>
      <p:sp>
        <p:nvSpPr>
          <p:cNvPr id="3" name="Fußzeilenplatzhalter 2"/>
          <p:cNvSpPr>
            <a:spLocks noGrp="1"/>
          </p:cNvSpPr>
          <p:nvPr>
            <p:ph type="ftr" sz="quarter" idx="11"/>
          </p:nvPr>
        </p:nvSpPr>
        <p:spPr/>
        <p:txBody>
          <a:bodyPr/>
          <a:lstStyle/>
          <a:p>
            <a:pPr>
              <a:defRPr/>
            </a:pPr>
            <a:r>
              <a:rPr lang="de-DE" smtClean="0">
                <a:solidFill>
                  <a:srgbClr val="000000"/>
                </a:solidFill>
              </a:rPr>
              <a:t>E. Nyberg / WS Schmerz 30.11.2019</a:t>
            </a:r>
            <a:endParaRPr lang="de-DE">
              <a:solidFill>
                <a:srgbClr val="000000"/>
              </a:solidFill>
            </a:endParaRPr>
          </a:p>
        </p:txBody>
      </p:sp>
    </p:spTree>
    <p:extLst>
      <p:ext uri="{BB962C8B-B14F-4D97-AF65-F5344CB8AC3E}">
        <p14:creationId xmlns:p14="http://schemas.microsoft.com/office/powerpoint/2010/main" val="152112994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a:xfrm>
            <a:off x="323850" y="457200"/>
            <a:ext cx="8424863" cy="1093788"/>
          </a:xfrm>
        </p:spPr>
        <p:txBody>
          <a:bodyPr/>
          <a:lstStyle/>
          <a:p>
            <a:r>
              <a:rPr lang="de-DE" altLang="de-DE" sz="2800" b="0" smtClean="0"/>
              <a:t>Strategien zum Aufbau von Behandlungszielen</a:t>
            </a:r>
            <a:br>
              <a:rPr lang="de-DE" altLang="de-DE" sz="2800" b="0" smtClean="0"/>
            </a:br>
            <a:r>
              <a:rPr lang="de-DE" altLang="de-DE" sz="2800" smtClean="0">
                <a:solidFill>
                  <a:schemeClr val="tx1"/>
                </a:solidFill>
              </a:rPr>
              <a:t>Anreiz schaffen!</a:t>
            </a:r>
            <a:endParaRPr lang="de-DE" altLang="de-DE" sz="4400" smtClean="0">
              <a:solidFill>
                <a:schemeClr val="tx1"/>
              </a:solidFill>
            </a:endParaRPr>
          </a:p>
        </p:txBody>
      </p:sp>
      <p:sp>
        <p:nvSpPr>
          <p:cNvPr id="71683" name="Rectangle 3"/>
          <p:cNvSpPr>
            <a:spLocks noGrp="1" noChangeArrowheads="1"/>
          </p:cNvSpPr>
          <p:nvPr>
            <p:ph type="body" idx="1"/>
          </p:nvPr>
        </p:nvSpPr>
        <p:spPr>
          <a:xfrm>
            <a:off x="539750" y="1844675"/>
            <a:ext cx="7772400" cy="3744913"/>
          </a:xfrm>
        </p:spPr>
        <p:txBody>
          <a:bodyPr/>
          <a:lstStyle/>
          <a:p>
            <a:pPr>
              <a:lnSpc>
                <a:spcPct val="90000"/>
              </a:lnSpc>
            </a:pPr>
            <a:r>
              <a:rPr lang="de-DE" altLang="de-DE" sz="2400" dirty="0" smtClean="0">
                <a:solidFill>
                  <a:srgbClr val="FF0000"/>
                </a:solidFill>
              </a:rPr>
              <a:t>Zeitprojektion:</a:t>
            </a:r>
            <a:r>
              <a:rPr lang="de-DE" altLang="de-DE" sz="2400" dirty="0" smtClean="0"/>
              <a:t> Wie stelle ich mir meine Situation in 1-2 Jahren  vor? </a:t>
            </a:r>
          </a:p>
          <a:p>
            <a:pPr lvl="1">
              <a:lnSpc>
                <a:spcPct val="90000"/>
              </a:lnSpc>
            </a:pPr>
            <a:r>
              <a:rPr lang="de-DE" altLang="de-DE" sz="2000" dirty="0" smtClean="0"/>
              <a:t>Imagination: wo möchte ich sein und welche </a:t>
            </a:r>
            <a:r>
              <a:rPr lang="de-DE" altLang="de-DE" sz="2000" dirty="0" smtClean="0">
                <a:solidFill>
                  <a:srgbClr val="FF3300"/>
                </a:solidFill>
              </a:rPr>
              <a:t>Werte</a:t>
            </a:r>
            <a:r>
              <a:rPr lang="de-DE" altLang="de-DE" sz="2000" dirty="0" smtClean="0"/>
              <a:t> sind mir wichtig</a:t>
            </a:r>
          </a:p>
          <a:p>
            <a:pPr lvl="1">
              <a:lnSpc>
                <a:spcPct val="90000"/>
              </a:lnSpc>
            </a:pPr>
            <a:r>
              <a:rPr lang="de-DE" altLang="de-DE" sz="2000" dirty="0" smtClean="0"/>
              <a:t>Emotionale Verankerung: wie werde ich mich dann fühlen, wenn ich dort angekommen bin?</a:t>
            </a:r>
          </a:p>
          <a:p>
            <a:pPr lvl="1">
              <a:lnSpc>
                <a:spcPct val="90000"/>
              </a:lnSpc>
            </a:pPr>
            <a:r>
              <a:rPr lang="de-DE" altLang="de-DE" sz="2000" dirty="0" smtClean="0"/>
              <a:t>Diskussion über Werte: Bedeutung von Familie, Freunde, Gesundheit, Freizeit etc.</a:t>
            </a:r>
          </a:p>
          <a:p>
            <a:pPr>
              <a:lnSpc>
                <a:spcPct val="90000"/>
              </a:lnSpc>
            </a:pPr>
            <a:r>
              <a:rPr lang="de-DE" altLang="de-DE" sz="2400" dirty="0" smtClean="0">
                <a:solidFill>
                  <a:srgbClr val="FF0000"/>
                </a:solidFill>
              </a:rPr>
              <a:t>Der Pat. braucht Ziele und eine Richtung, sonst dreht er sich im Kreis</a:t>
            </a:r>
          </a:p>
        </p:txBody>
      </p:sp>
      <p:sp>
        <p:nvSpPr>
          <p:cNvPr id="3" name="Fußzeilenplatzhalter 2"/>
          <p:cNvSpPr>
            <a:spLocks noGrp="1"/>
          </p:cNvSpPr>
          <p:nvPr>
            <p:ph type="ftr" sz="quarter" idx="11"/>
          </p:nvPr>
        </p:nvSpPr>
        <p:spPr/>
        <p:txBody>
          <a:bodyPr/>
          <a:lstStyle/>
          <a:p>
            <a:pPr>
              <a:defRPr/>
            </a:pPr>
            <a:r>
              <a:rPr lang="de-DE" smtClean="0">
                <a:solidFill>
                  <a:srgbClr val="000000"/>
                </a:solidFill>
              </a:rPr>
              <a:t>E. Nyberg / WS Schmerz 30.11.2019</a:t>
            </a:r>
            <a:endParaRPr lang="de-DE">
              <a:solidFill>
                <a:srgbClr val="000000"/>
              </a:solidFill>
            </a:endParaRPr>
          </a:p>
        </p:txBody>
      </p:sp>
    </p:spTree>
    <p:extLst>
      <p:ext uri="{BB962C8B-B14F-4D97-AF65-F5344CB8AC3E}">
        <p14:creationId xmlns:p14="http://schemas.microsoft.com/office/powerpoint/2010/main" val="269131022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el 1"/>
          <p:cNvSpPr>
            <a:spLocks noGrp="1"/>
          </p:cNvSpPr>
          <p:nvPr>
            <p:ph type="title"/>
          </p:nvPr>
        </p:nvSpPr>
        <p:spPr>
          <a:xfrm>
            <a:off x="684213" y="260350"/>
            <a:ext cx="7772400" cy="792163"/>
          </a:xfrm>
        </p:spPr>
        <p:txBody>
          <a:bodyPr/>
          <a:lstStyle/>
          <a:p>
            <a:r>
              <a:rPr lang="de-DE" altLang="de-DE" sz="3200" b="0" smtClean="0"/>
              <a:t>ICD 10 und die Probleme </a:t>
            </a:r>
            <a:endParaRPr lang="de-DE" altLang="de-DE" sz="2800" b="0" smtClean="0">
              <a:solidFill>
                <a:schemeClr val="tx1"/>
              </a:solidFill>
            </a:endParaRPr>
          </a:p>
        </p:txBody>
      </p:sp>
      <p:sp>
        <p:nvSpPr>
          <p:cNvPr id="21507" name="Inhaltsplatzhalter 3"/>
          <p:cNvSpPr>
            <a:spLocks noGrp="1"/>
          </p:cNvSpPr>
          <p:nvPr>
            <p:ph idx="1"/>
          </p:nvPr>
        </p:nvSpPr>
        <p:spPr>
          <a:xfrm>
            <a:off x="685800" y="1341438"/>
            <a:ext cx="7772400" cy="5111750"/>
          </a:xfrm>
        </p:spPr>
        <p:txBody>
          <a:bodyPr/>
          <a:lstStyle/>
          <a:p>
            <a:r>
              <a:rPr lang="de-DE" altLang="de-DE" sz="2400" dirty="0" smtClean="0">
                <a:solidFill>
                  <a:srgbClr val="FF0000"/>
                </a:solidFill>
              </a:rPr>
              <a:t>Schmerzen werden nach unterschiedlichen Bezugssystemen eingeordnet</a:t>
            </a:r>
          </a:p>
          <a:p>
            <a:pPr lvl="1"/>
            <a:r>
              <a:rPr lang="de-DE" altLang="de-DE" sz="2000" dirty="0" smtClean="0"/>
              <a:t>Spannungskopfschmerzen ICD 10: G44.2 (Erkrankungen des Nervensystems)</a:t>
            </a:r>
          </a:p>
          <a:p>
            <a:pPr lvl="1"/>
            <a:r>
              <a:rPr lang="de-DE" altLang="de-DE" sz="2000" dirty="0" err="1" smtClean="0"/>
              <a:t>Analgetikainduzierter</a:t>
            </a:r>
            <a:r>
              <a:rPr lang="de-DE" altLang="de-DE" sz="2000" dirty="0" smtClean="0"/>
              <a:t> Kopfschmerz ICD 10: G44.4</a:t>
            </a:r>
          </a:p>
          <a:p>
            <a:pPr lvl="1"/>
            <a:r>
              <a:rPr lang="de-DE" altLang="de-DE" sz="2000" dirty="0" smtClean="0"/>
              <a:t>Rückenschmerzen ICD 10: M54.x (Erkrankungen des Muskel-Skelett-Systems)</a:t>
            </a:r>
          </a:p>
          <a:p>
            <a:pPr lvl="1"/>
            <a:r>
              <a:rPr lang="de-DE" altLang="de-DE" sz="2000" dirty="0" err="1" smtClean="0"/>
              <a:t>Analgetikamissbrauch</a:t>
            </a:r>
            <a:r>
              <a:rPr lang="de-DE" altLang="de-DE" sz="2000" dirty="0" smtClean="0"/>
              <a:t> ICD 10: F55.2 (Psychiatrische Krankheitsbilder)</a:t>
            </a:r>
          </a:p>
        </p:txBody>
      </p:sp>
      <p:sp>
        <p:nvSpPr>
          <p:cNvPr id="3" name="Fußzeilenplatzhalter 2"/>
          <p:cNvSpPr>
            <a:spLocks noGrp="1"/>
          </p:cNvSpPr>
          <p:nvPr>
            <p:ph type="ftr" sz="quarter" idx="11"/>
          </p:nvPr>
        </p:nvSpPr>
        <p:spPr/>
        <p:txBody>
          <a:bodyPr/>
          <a:lstStyle/>
          <a:p>
            <a:pPr>
              <a:defRPr/>
            </a:pPr>
            <a:r>
              <a:rPr lang="de-DE" smtClean="0">
                <a:solidFill>
                  <a:srgbClr val="000000"/>
                </a:solidFill>
              </a:rPr>
              <a:t>E. Nyberg / WS Schmerz 30.11.2019</a:t>
            </a:r>
            <a:endParaRPr lang="de-DE">
              <a:solidFill>
                <a:srgbClr val="000000"/>
              </a:solidFill>
            </a:endParaRPr>
          </a:p>
        </p:txBody>
      </p:sp>
    </p:spTree>
    <p:extLst>
      <p:ext uri="{BB962C8B-B14F-4D97-AF65-F5344CB8AC3E}">
        <p14:creationId xmlns:p14="http://schemas.microsoft.com/office/powerpoint/2010/main" val="310680447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Titel 2"/>
          <p:cNvSpPr>
            <a:spLocks noGrp="1"/>
          </p:cNvSpPr>
          <p:nvPr>
            <p:ph type="title"/>
          </p:nvPr>
        </p:nvSpPr>
        <p:spPr>
          <a:xfrm>
            <a:off x="684213" y="404813"/>
            <a:ext cx="7772400" cy="1019175"/>
          </a:xfrm>
        </p:spPr>
        <p:txBody>
          <a:bodyPr/>
          <a:lstStyle/>
          <a:p>
            <a:r>
              <a:rPr lang="de-DE" altLang="de-DE" sz="2800" b="0" smtClean="0"/>
              <a:t>Bestandaufnahme</a:t>
            </a:r>
            <a:br>
              <a:rPr lang="de-DE" altLang="de-DE" sz="2800" b="0" smtClean="0"/>
            </a:br>
            <a:r>
              <a:rPr lang="de-DE" altLang="de-DE" sz="2800" b="0" smtClean="0"/>
              <a:t>„kreative Hoffnungslosigkeit“</a:t>
            </a:r>
          </a:p>
        </p:txBody>
      </p:sp>
      <p:sp>
        <p:nvSpPr>
          <p:cNvPr id="94211" name="Inhaltsplatzhalter 3"/>
          <p:cNvSpPr>
            <a:spLocks noGrp="1"/>
          </p:cNvSpPr>
          <p:nvPr>
            <p:ph idx="1"/>
          </p:nvPr>
        </p:nvSpPr>
        <p:spPr>
          <a:xfrm>
            <a:off x="685800" y="1628775"/>
            <a:ext cx="7772400" cy="4679950"/>
          </a:xfrm>
        </p:spPr>
        <p:txBody>
          <a:bodyPr/>
          <a:lstStyle/>
          <a:p>
            <a:r>
              <a:rPr lang="de-DE" altLang="de-DE" sz="2000" dirty="0" smtClean="0"/>
              <a:t>„Was möchten Sie?“</a:t>
            </a:r>
          </a:p>
          <a:p>
            <a:r>
              <a:rPr lang="de-DE" altLang="de-DE" sz="2000" dirty="0" smtClean="0"/>
              <a:t>„Was ist Ihnen wichtig?“</a:t>
            </a:r>
          </a:p>
          <a:p>
            <a:r>
              <a:rPr lang="de-DE" altLang="de-DE" sz="2000" dirty="0" smtClean="0"/>
              <a:t>„Was wäre, wenn die Schmerzen weg wären?“</a:t>
            </a:r>
          </a:p>
          <a:p>
            <a:r>
              <a:rPr lang="de-DE" altLang="de-DE" sz="2000" dirty="0" smtClean="0"/>
              <a:t>„Was wäre für Sie ein erfülltes Leben?“</a:t>
            </a:r>
          </a:p>
          <a:p>
            <a:r>
              <a:rPr lang="de-DE" altLang="de-DE" sz="2000" dirty="0" smtClean="0"/>
              <a:t>Auf Flipchart notieren:</a:t>
            </a:r>
          </a:p>
          <a:p>
            <a:pPr lvl="1"/>
            <a:r>
              <a:rPr lang="de-DE" altLang="de-DE" sz="1800" dirty="0" smtClean="0"/>
              <a:t> „Was haben Sie bisher getan?“ </a:t>
            </a:r>
          </a:p>
          <a:p>
            <a:pPr lvl="1"/>
            <a:r>
              <a:rPr lang="de-DE" altLang="de-DE" sz="1800" dirty="0" smtClean="0"/>
              <a:t>kurzfristige Auswirkungen auf die Schmerzen?</a:t>
            </a:r>
          </a:p>
          <a:p>
            <a:pPr lvl="1"/>
            <a:r>
              <a:rPr lang="de-DE" altLang="de-DE" sz="1800" dirty="0" smtClean="0"/>
              <a:t>langfristige Auswirkungen auf die Schmerzen?</a:t>
            </a:r>
          </a:p>
          <a:p>
            <a:pPr lvl="1"/>
            <a:r>
              <a:rPr lang="de-DE" altLang="de-DE" sz="1800" dirty="0" smtClean="0"/>
              <a:t>Auswirkungen auf die Lebensqualität; „Konnten Sie so leben, wie Sie wollten?“</a:t>
            </a:r>
            <a:endParaRPr lang="de-DE" altLang="de-DE" sz="2000" dirty="0" smtClean="0"/>
          </a:p>
          <a:p>
            <a:endParaRPr lang="de-DE" altLang="de-DE" sz="2000" dirty="0" smtClean="0"/>
          </a:p>
          <a:p>
            <a:pPr>
              <a:buFont typeface="Wingdings 2" pitchFamily="18" charset="2"/>
              <a:buNone/>
            </a:pPr>
            <a:r>
              <a:rPr lang="de-DE" altLang="de-DE" sz="2000" b="1" dirty="0" smtClean="0">
                <a:solidFill>
                  <a:srgbClr val="FF0000"/>
                </a:solidFill>
              </a:rPr>
              <a:t>ZIEL:</a:t>
            </a:r>
            <a:r>
              <a:rPr lang="de-DE" altLang="de-DE" sz="2000" dirty="0" smtClean="0"/>
              <a:t> festzustellen, dass die bisherigen Lösungsversuche „hoffnungslos“ waren.</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20272" y="1842715"/>
            <a:ext cx="1036637" cy="1036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Fußzeilenplatzhalter 2"/>
          <p:cNvSpPr>
            <a:spLocks noGrp="1"/>
          </p:cNvSpPr>
          <p:nvPr>
            <p:ph type="ftr" sz="quarter" idx="11"/>
          </p:nvPr>
        </p:nvSpPr>
        <p:spPr/>
        <p:txBody>
          <a:bodyPr/>
          <a:lstStyle/>
          <a:p>
            <a:pPr>
              <a:defRPr/>
            </a:pPr>
            <a:r>
              <a:rPr lang="de-DE" smtClean="0">
                <a:solidFill>
                  <a:srgbClr val="000000"/>
                </a:solidFill>
              </a:rPr>
              <a:t>E. Nyberg / WS Schmerz 30.11.2019</a:t>
            </a:r>
            <a:endParaRPr lang="de-DE">
              <a:solidFill>
                <a:srgbClr val="000000"/>
              </a:solidFill>
            </a:endParaRPr>
          </a:p>
        </p:txBody>
      </p:sp>
    </p:spTree>
    <p:extLst>
      <p:ext uri="{BB962C8B-B14F-4D97-AF65-F5344CB8AC3E}">
        <p14:creationId xmlns:p14="http://schemas.microsoft.com/office/powerpoint/2010/main" val="37031115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el 3"/>
          <p:cNvSpPr>
            <a:spLocks noGrp="1"/>
          </p:cNvSpPr>
          <p:nvPr>
            <p:ph type="title"/>
          </p:nvPr>
        </p:nvSpPr>
        <p:spPr>
          <a:xfrm>
            <a:off x="755650" y="476250"/>
            <a:ext cx="7772400" cy="2687638"/>
          </a:xfrm>
        </p:spPr>
        <p:txBody>
          <a:bodyPr/>
          <a:lstStyle/>
          <a:p>
            <a:pPr>
              <a:defRPr/>
            </a:pPr>
            <a:r>
              <a:rPr lang="de-DE" sz="2800" dirty="0" smtClean="0">
                <a:solidFill>
                  <a:schemeClr val="accent6"/>
                </a:solidFill>
              </a:rPr>
              <a:t>„wenn du beweisen musst, dass du krank bist, kannst du nicht gesund werden“</a:t>
            </a:r>
          </a:p>
        </p:txBody>
      </p:sp>
      <p:pic>
        <p:nvPicPr>
          <p:cNvPr id="96259" name="Picture 4" descr="Gesund oder Kran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9975" y="2708275"/>
            <a:ext cx="381000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feld 1"/>
          <p:cNvSpPr txBox="1"/>
          <p:nvPr/>
        </p:nvSpPr>
        <p:spPr>
          <a:xfrm>
            <a:off x="1258888" y="5876925"/>
            <a:ext cx="6408737" cy="461963"/>
          </a:xfrm>
          <a:prstGeom prst="rect">
            <a:avLst/>
          </a:prstGeom>
          <a:noFill/>
        </p:spPr>
        <p:txBody>
          <a:bodyPr>
            <a:spAutoFit/>
          </a:bodyPr>
          <a:lstStyle/>
          <a:p>
            <a:pPr eaLnBrk="0" fontAlgn="base" hangingPunct="0">
              <a:spcBef>
                <a:spcPct val="0"/>
              </a:spcBef>
              <a:spcAft>
                <a:spcPct val="0"/>
              </a:spcAft>
              <a:defRPr/>
            </a:pPr>
            <a:r>
              <a:rPr lang="de-CH" sz="2400" dirty="0">
                <a:solidFill>
                  <a:srgbClr val="3333CC"/>
                </a:solidFill>
              </a:rPr>
              <a:t>Das Dilemma unseres Versicherungswesens</a:t>
            </a:r>
          </a:p>
        </p:txBody>
      </p:sp>
      <p:sp>
        <p:nvSpPr>
          <p:cNvPr id="4" name="Fußzeilenplatzhalter 3"/>
          <p:cNvSpPr>
            <a:spLocks noGrp="1"/>
          </p:cNvSpPr>
          <p:nvPr>
            <p:ph type="ftr" sz="quarter" idx="11"/>
          </p:nvPr>
        </p:nvSpPr>
        <p:spPr/>
        <p:txBody>
          <a:bodyPr/>
          <a:lstStyle/>
          <a:p>
            <a:pPr>
              <a:defRPr/>
            </a:pPr>
            <a:r>
              <a:rPr lang="de-DE" smtClean="0">
                <a:solidFill>
                  <a:srgbClr val="000000"/>
                </a:solidFill>
              </a:rPr>
              <a:t>E. Nyberg / WS Schmerz 30.11.2019</a:t>
            </a:r>
            <a:endParaRPr lang="de-DE">
              <a:solidFill>
                <a:srgbClr val="000000"/>
              </a:solidFill>
            </a:endParaRPr>
          </a:p>
        </p:txBody>
      </p:sp>
    </p:spTree>
    <p:extLst>
      <p:ext uri="{BB962C8B-B14F-4D97-AF65-F5344CB8AC3E}">
        <p14:creationId xmlns:p14="http://schemas.microsoft.com/office/powerpoint/2010/main" val="90162416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Titel 1"/>
          <p:cNvSpPr>
            <a:spLocks noGrp="1"/>
          </p:cNvSpPr>
          <p:nvPr>
            <p:ph type="title"/>
          </p:nvPr>
        </p:nvSpPr>
        <p:spPr>
          <a:xfrm>
            <a:off x="684213" y="333375"/>
            <a:ext cx="7772400" cy="658813"/>
          </a:xfrm>
        </p:spPr>
        <p:txBody>
          <a:bodyPr/>
          <a:lstStyle/>
          <a:p>
            <a:r>
              <a:rPr lang="de-CH" altLang="de-DE" sz="2800" b="0" smtClean="0"/>
              <a:t>Zielkonflikte zwischen Therapeut und Patient</a:t>
            </a:r>
          </a:p>
        </p:txBody>
      </p:sp>
      <p:sp>
        <p:nvSpPr>
          <p:cNvPr id="97283" name="Inhaltsplatzhalter 2"/>
          <p:cNvSpPr>
            <a:spLocks noGrp="1"/>
          </p:cNvSpPr>
          <p:nvPr>
            <p:ph idx="1"/>
          </p:nvPr>
        </p:nvSpPr>
        <p:spPr>
          <a:xfrm>
            <a:off x="685800" y="1341438"/>
            <a:ext cx="7772400" cy="5111750"/>
          </a:xfrm>
        </p:spPr>
        <p:txBody>
          <a:bodyPr/>
          <a:lstStyle/>
          <a:p>
            <a:r>
              <a:rPr lang="de-CH" altLang="de-DE" sz="2000" dirty="0" smtClean="0">
                <a:solidFill>
                  <a:srgbClr val="FF0000"/>
                </a:solidFill>
              </a:rPr>
              <a:t>Sozialleistungsbegehren</a:t>
            </a:r>
          </a:p>
          <a:p>
            <a:pPr lvl="1"/>
            <a:r>
              <a:rPr lang="de-CH" altLang="de-DE" sz="1800" dirty="0" smtClean="0"/>
              <a:t>Verletzten- bzw. Schmerzensgeld, Rentenansprüche, Versicherungsprämien, Krankenhaustagegeld etc.</a:t>
            </a:r>
          </a:p>
          <a:p>
            <a:r>
              <a:rPr lang="de-CH" altLang="de-DE" sz="2000" dirty="0" smtClean="0">
                <a:solidFill>
                  <a:srgbClr val="FF0000"/>
                </a:solidFill>
              </a:rPr>
              <a:t>Nähe-Distanz-Regulation</a:t>
            </a:r>
          </a:p>
          <a:p>
            <a:pPr lvl="1"/>
            <a:r>
              <a:rPr lang="de-CH" altLang="de-DE" sz="1800" dirty="0" smtClean="0"/>
              <a:t>Intensivierung (Ehefrau kümmert sich) oder Beendigung sozialer Beziehungen, Konfliktvermeidung (Beziehungskonflikt wird beiseite gelegt, Besuche bei den Schwiegereltern werden eingestellt), Schutz vor Verantwortungsübernahme (Geld verdienen müssen) etc.</a:t>
            </a:r>
          </a:p>
          <a:p>
            <a:pPr lvl="1"/>
            <a:r>
              <a:rPr lang="de-CH" altLang="de-DE" sz="1800" dirty="0" smtClean="0"/>
              <a:t>ein persönliches Scheitern z.B. als Erziehungsberechtigter oder Ehepartner wird als Folge der Schmerzerkrankung begründet, </a:t>
            </a:r>
          </a:p>
          <a:p>
            <a:r>
              <a:rPr lang="de-CH" altLang="de-DE" sz="2000" dirty="0" smtClean="0">
                <a:solidFill>
                  <a:srgbClr val="FF0000"/>
                </a:solidFill>
              </a:rPr>
              <a:t>Selbstwertstabilisierung</a:t>
            </a:r>
          </a:p>
          <a:p>
            <a:pPr lvl="1"/>
            <a:r>
              <a:rPr lang="de-CH" altLang="de-DE" sz="1800" dirty="0" smtClean="0"/>
              <a:t>Nicht erreichte berufliche und familiäre Lebenspläne, psychische Probleme und Konflikte werden als schmerzbedingt attribuiert</a:t>
            </a:r>
          </a:p>
        </p:txBody>
      </p:sp>
      <p:sp>
        <p:nvSpPr>
          <p:cNvPr id="3" name="Fußzeilenplatzhalter 2"/>
          <p:cNvSpPr>
            <a:spLocks noGrp="1"/>
          </p:cNvSpPr>
          <p:nvPr>
            <p:ph type="ftr" sz="quarter" idx="11"/>
          </p:nvPr>
        </p:nvSpPr>
        <p:spPr/>
        <p:txBody>
          <a:bodyPr/>
          <a:lstStyle/>
          <a:p>
            <a:pPr>
              <a:defRPr/>
            </a:pPr>
            <a:r>
              <a:rPr lang="de-DE" smtClean="0">
                <a:solidFill>
                  <a:srgbClr val="000000"/>
                </a:solidFill>
              </a:rPr>
              <a:t>E. Nyberg / WS Schmerz 30.11.2019</a:t>
            </a:r>
            <a:endParaRPr lang="de-DE">
              <a:solidFill>
                <a:srgbClr val="000000"/>
              </a:solidFill>
            </a:endParaRPr>
          </a:p>
        </p:txBody>
      </p:sp>
    </p:spTree>
    <p:extLst>
      <p:ext uri="{BB962C8B-B14F-4D97-AF65-F5344CB8AC3E}">
        <p14:creationId xmlns:p14="http://schemas.microsoft.com/office/powerpoint/2010/main" val="123262676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el 1"/>
          <p:cNvSpPr>
            <a:spLocks noGrp="1"/>
          </p:cNvSpPr>
          <p:nvPr>
            <p:ph type="title"/>
          </p:nvPr>
        </p:nvSpPr>
        <p:spPr>
          <a:xfrm>
            <a:off x="684213" y="260351"/>
            <a:ext cx="7772400" cy="576362"/>
          </a:xfrm>
        </p:spPr>
        <p:txBody>
          <a:bodyPr/>
          <a:lstStyle/>
          <a:p>
            <a:r>
              <a:rPr lang="de-DE" altLang="de-DE" sz="2800" b="0" dirty="0" smtClean="0"/>
              <a:t>Wie diagnostizieren im ICD 10?</a:t>
            </a:r>
            <a:endParaRPr lang="de-DE" altLang="de-DE" sz="2400" b="0" dirty="0" smtClean="0">
              <a:solidFill>
                <a:schemeClr val="tx1"/>
              </a:solidFill>
            </a:endParaRPr>
          </a:p>
        </p:txBody>
      </p:sp>
      <p:sp>
        <p:nvSpPr>
          <p:cNvPr id="22531" name="Inhaltsplatzhalter 3"/>
          <p:cNvSpPr>
            <a:spLocks noGrp="1"/>
          </p:cNvSpPr>
          <p:nvPr>
            <p:ph idx="1"/>
          </p:nvPr>
        </p:nvSpPr>
        <p:spPr>
          <a:xfrm>
            <a:off x="685800" y="908720"/>
            <a:ext cx="7772400" cy="5400599"/>
          </a:xfrm>
        </p:spPr>
        <p:txBody>
          <a:bodyPr/>
          <a:lstStyle/>
          <a:p>
            <a:r>
              <a:rPr lang="de-DE" altLang="de-DE" sz="2000" dirty="0" smtClean="0"/>
              <a:t>Auswahl der Diagnosen sehr begrenzt!!!</a:t>
            </a:r>
          </a:p>
          <a:p>
            <a:r>
              <a:rPr lang="de-DE" altLang="de-DE" sz="2000" dirty="0" smtClean="0">
                <a:solidFill>
                  <a:srgbClr val="FF0000"/>
                </a:solidFill>
              </a:rPr>
              <a:t>F45.4: anhaltende somatoforme Schmerzstörung:</a:t>
            </a:r>
          </a:p>
          <a:p>
            <a:pPr lvl="1"/>
            <a:r>
              <a:rPr lang="de-DE" altLang="de-DE" sz="1800" dirty="0" smtClean="0"/>
              <a:t>Verbindung zu emotionalen Konflikten und psychosozialen Belastungen (</a:t>
            </a:r>
            <a:r>
              <a:rPr lang="de-DE" altLang="de-DE" sz="1800" dirty="0" smtClean="0">
                <a:sym typeface="Wingdings 3" pitchFamily="18" charset="2"/>
              </a:rPr>
              <a:t>Schmerzen sind psychogen)</a:t>
            </a:r>
            <a:endParaRPr lang="de-DE" altLang="de-DE" sz="1800" dirty="0" smtClean="0"/>
          </a:p>
          <a:p>
            <a:pPr lvl="1"/>
            <a:r>
              <a:rPr lang="de-DE" altLang="de-DE" sz="1800" dirty="0" smtClean="0"/>
              <a:t>Gefahr der falsch positiven Diagnosen; Schmerzgeschehen wird fälschlicherweise als psychogen dargestellt</a:t>
            </a:r>
          </a:p>
          <a:p>
            <a:pPr lvl="1"/>
            <a:endParaRPr lang="de-DE" altLang="de-DE" sz="1800" dirty="0" smtClean="0"/>
          </a:p>
          <a:p>
            <a:r>
              <a:rPr lang="de-DE" altLang="de-DE" sz="2000" dirty="0" smtClean="0">
                <a:solidFill>
                  <a:srgbClr val="FF0000"/>
                </a:solidFill>
              </a:rPr>
              <a:t>F45.41: Schmerzstörung mit somatischen und psychischen Faktoren</a:t>
            </a:r>
          </a:p>
          <a:p>
            <a:pPr lvl="1"/>
            <a:r>
              <a:rPr lang="de-DE" altLang="de-DE" sz="1800" dirty="0" smtClean="0"/>
              <a:t>seit 2009 in der deutschen Modifikation des ICD-10</a:t>
            </a:r>
          </a:p>
          <a:p>
            <a:pPr lvl="1"/>
            <a:r>
              <a:rPr lang="de-DE" altLang="de-DE" sz="1800" dirty="0" smtClean="0"/>
              <a:t>Die Schmerzen haben ihren Ausgangspunkt in einem physiologischen Prozess oder einer körperlichen Störung.</a:t>
            </a:r>
          </a:p>
          <a:p>
            <a:pPr lvl="1"/>
            <a:r>
              <a:rPr lang="de-DE" altLang="de-DE" sz="1800" dirty="0" smtClean="0"/>
              <a:t>Psychischen Faktoren wird eine wichtige Rolle für Schweregrad, Exazerbation oder Aufrechterhaltung der Schmerzen beigemessen, jedoch nicht die ursächliche Rolle für deren Beginn.</a:t>
            </a:r>
          </a:p>
        </p:txBody>
      </p:sp>
      <p:sp>
        <p:nvSpPr>
          <p:cNvPr id="3" name="Fußzeilenplatzhalter 2"/>
          <p:cNvSpPr>
            <a:spLocks noGrp="1"/>
          </p:cNvSpPr>
          <p:nvPr>
            <p:ph type="ftr" sz="quarter" idx="11"/>
          </p:nvPr>
        </p:nvSpPr>
        <p:spPr/>
        <p:txBody>
          <a:bodyPr/>
          <a:lstStyle/>
          <a:p>
            <a:pPr>
              <a:defRPr/>
            </a:pPr>
            <a:r>
              <a:rPr lang="de-DE" smtClean="0">
                <a:solidFill>
                  <a:srgbClr val="000000"/>
                </a:solidFill>
              </a:rPr>
              <a:t>E. Nyberg / WS Schmerz 30.11.2019</a:t>
            </a:r>
            <a:endParaRPr lang="de-DE">
              <a:solidFill>
                <a:srgbClr val="000000"/>
              </a:solidFill>
            </a:endParaRPr>
          </a:p>
        </p:txBody>
      </p:sp>
    </p:spTree>
    <p:extLst>
      <p:ext uri="{BB962C8B-B14F-4D97-AF65-F5344CB8AC3E}">
        <p14:creationId xmlns:p14="http://schemas.microsoft.com/office/powerpoint/2010/main" val="374064538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el 1"/>
          <p:cNvSpPr>
            <a:spLocks noGrp="1"/>
          </p:cNvSpPr>
          <p:nvPr>
            <p:ph type="title"/>
          </p:nvPr>
        </p:nvSpPr>
        <p:spPr>
          <a:xfrm>
            <a:off x="684213" y="260350"/>
            <a:ext cx="7772400" cy="792163"/>
          </a:xfrm>
        </p:spPr>
        <p:txBody>
          <a:bodyPr/>
          <a:lstStyle/>
          <a:p>
            <a:r>
              <a:rPr lang="de-DE" altLang="de-DE" sz="2800" b="0" dirty="0" smtClean="0"/>
              <a:t>Wie diagnostizieren im ICD 10?</a:t>
            </a:r>
            <a:endParaRPr lang="de-DE" altLang="de-DE" sz="2400" b="0" dirty="0" smtClean="0">
              <a:solidFill>
                <a:schemeClr val="tx1"/>
              </a:solidFill>
            </a:endParaRPr>
          </a:p>
        </p:txBody>
      </p:sp>
      <p:sp>
        <p:nvSpPr>
          <p:cNvPr id="23555" name="Inhaltsplatzhalter 3"/>
          <p:cNvSpPr>
            <a:spLocks noGrp="1"/>
          </p:cNvSpPr>
          <p:nvPr>
            <p:ph idx="1"/>
          </p:nvPr>
        </p:nvSpPr>
        <p:spPr>
          <a:xfrm>
            <a:off x="685800" y="1341438"/>
            <a:ext cx="7772400" cy="5111750"/>
          </a:xfrm>
        </p:spPr>
        <p:txBody>
          <a:bodyPr/>
          <a:lstStyle/>
          <a:p>
            <a:r>
              <a:rPr lang="de-DE" altLang="de-DE" sz="2000" dirty="0" smtClean="0">
                <a:solidFill>
                  <a:srgbClr val="FF0000"/>
                </a:solidFill>
              </a:rPr>
              <a:t>F54: psychologische Faktoren bei andernorts klassifizierten Erkrankungen</a:t>
            </a:r>
          </a:p>
          <a:p>
            <a:pPr lvl="1"/>
            <a:r>
              <a:rPr lang="de-DE" altLang="de-DE" sz="1800" dirty="0" smtClean="0"/>
              <a:t>Die psychischen Faktoren werden nicht definiert</a:t>
            </a:r>
          </a:p>
          <a:p>
            <a:pPr lvl="1"/>
            <a:r>
              <a:rPr lang="de-DE" altLang="de-DE" sz="1800" dirty="0" smtClean="0"/>
              <a:t>Ist in erster Linie für klassische psychosomatische Erkrankungen definiert (z.B. Asthma, Colitis </a:t>
            </a:r>
            <a:r>
              <a:rPr lang="de-DE" altLang="de-DE" sz="1800" dirty="0" err="1" smtClean="0"/>
              <a:t>Ulcerosa</a:t>
            </a:r>
            <a:r>
              <a:rPr lang="de-DE" altLang="de-DE" sz="1800" dirty="0" smtClean="0"/>
              <a:t> etc.)</a:t>
            </a:r>
          </a:p>
          <a:p>
            <a:r>
              <a:rPr lang="de-DE" altLang="de-DE" sz="2000" dirty="0" smtClean="0">
                <a:solidFill>
                  <a:srgbClr val="FF0000"/>
                </a:solidFill>
              </a:rPr>
              <a:t>F62.80: andauernde Persönlichkeitsänderung bei chronischem Schmerzsyndrom</a:t>
            </a:r>
          </a:p>
          <a:p>
            <a:pPr lvl="1"/>
            <a:r>
              <a:rPr lang="de-DE" altLang="de-DE" sz="1800" dirty="0" smtClean="0"/>
              <a:t>Unter: sonstige andauernde Persönlichkeitsänderungen</a:t>
            </a:r>
          </a:p>
          <a:p>
            <a:pPr lvl="1"/>
            <a:r>
              <a:rPr lang="de-DE" altLang="de-DE" sz="1800" dirty="0" smtClean="0"/>
              <a:t>Nicht operationalisiert</a:t>
            </a:r>
          </a:p>
          <a:p>
            <a:pPr lvl="1"/>
            <a:r>
              <a:rPr lang="de-DE" altLang="de-DE" sz="1800" dirty="0" smtClean="0"/>
              <a:t>Dem Pat. wir eine Persönlichkeitsstörung vergeben</a:t>
            </a:r>
          </a:p>
          <a:p>
            <a:r>
              <a:rPr lang="de-DE" altLang="de-DE" sz="2000" dirty="0" smtClean="0">
                <a:solidFill>
                  <a:srgbClr val="FF0000"/>
                </a:solidFill>
              </a:rPr>
              <a:t>Vergabe von Z-Diagnosen sinnvoll</a:t>
            </a:r>
          </a:p>
          <a:p>
            <a:pPr lvl="1"/>
            <a:r>
              <a:rPr lang="de-DE" altLang="de-DE" sz="1800" dirty="0" smtClean="0"/>
              <a:t>Z63.0 „Probleme in </a:t>
            </a:r>
            <a:r>
              <a:rPr lang="de-DE" altLang="de-DE" sz="1800" smtClean="0"/>
              <a:t>der Beziehung </a:t>
            </a:r>
            <a:r>
              <a:rPr lang="de-DE" altLang="de-DE" sz="1800" dirty="0" smtClean="0"/>
              <a:t>zum Partner</a:t>
            </a:r>
          </a:p>
          <a:p>
            <a:pPr lvl="1"/>
            <a:r>
              <a:rPr lang="de-DE" altLang="de-DE" sz="1800" dirty="0" smtClean="0"/>
              <a:t>Z73.2 „Mangel an Entspannung oder Freizeit“</a:t>
            </a:r>
          </a:p>
        </p:txBody>
      </p:sp>
      <p:sp>
        <p:nvSpPr>
          <p:cNvPr id="3" name="Fußzeilenplatzhalter 2"/>
          <p:cNvSpPr>
            <a:spLocks noGrp="1"/>
          </p:cNvSpPr>
          <p:nvPr>
            <p:ph type="ftr" sz="quarter" idx="11"/>
          </p:nvPr>
        </p:nvSpPr>
        <p:spPr/>
        <p:txBody>
          <a:bodyPr/>
          <a:lstStyle/>
          <a:p>
            <a:pPr>
              <a:defRPr/>
            </a:pPr>
            <a:r>
              <a:rPr lang="de-DE" smtClean="0">
                <a:solidFill>
                  <a:srgbClr val="000000"/>
                </a:solidFill>
              </a:rPr>
              <a:t>E. Nyberg / WS Schmerz 30.11.2019</a:t>
            </a:r>
            <a:endParaRPr lang="de-DE">
              <a:solidFill>
                <a:srgbClr val="000000"/>
              </a:solidFill>
            </a:endParaRPr>
          </a:p>
        </p:txBody>
      </p:sp>
    </p:spTree>
    <p:extLst>
      <p:ext uri="{BB962C8B-B14F-4D97-AF65-F5344CB8AC3E}">
        <p14:creationId xmlns:p14="http://schemas.microsoft.com/office/powerpoint/2010/main" val="252410262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85800" y="609600"/>
            <a:ext cx="7772400" cy="803176"/>
          </a:xfrm>
        </p:spPr>
        <p:txBody>
          <a:bodyPr/>
          <a:lstStyle/>
          <a:p>
            <a:r>
              <a:rPr lang="de-CH" sz="2800" b="0" dirty="0" smtClean="0"/>
              <a:t>Was verbessert sich im ICD 11?</a:t>
            </a:r>
            <a:endParaRPr lang="de-CH" sz="2800" b="0" dirty="0"/>
          </a:p>
        </p:txBody>
      </p:sp>
      <p:sp>
        <p:nvSpPr>
          <p:cNvPr id="3" name="Inhaltsplatzhalter 2"/>
          <p:cNvSpPr>
            <a:spLocks noGrp="1"/>
          </p:cNvSpPr>
          <p:nvPr>
            <p:ph idx="1"/>
          </p:nvPr>
        </p:nvSpPr>
        <p:spPr>
          <a:xfrm>
            <a:off x="685800" y="1556792"/>
            <a:ext cx="7772400" cy="4539208"/>
          </a:xfrm>
        </p:spPr>
        <p:txBody>
          <a:bodyPr/>
          <a:lstStyle/>
          <a:p>
            <a:r>
              <a:rPr lang="de-CH" sz="2000" dirty="0" smtClean="0"/>
              <a:t>Eigenes Kapitel für chronische Schmerzen mit dem Titel: </a:t>
            </a:r>
            <a:r>
              <a:rPr lang="de-CH" sz="2000" dirty="0" smtClean="0">
                <a:solidFill>
                  <a:srgbClr val="FF0000"/>
                </a:solidFill>
              </a:rPr>
              <a:t>Krankheiten oder klinische Bedingungen, die mit chronischem Schmerz assoziiert sind </a:t>
            </a:r>
            <a:r>
              <a:rPr lang="de-CH" sz="2000" dirty="0" smtClean="0"/>
              <a:t>(≥ 3mon)</a:t>
            </a:r>
          </a:p>
          <a:p>
            <a:pPr marL="914400" lvl="1" indent="-457200">
              <a:buFont typeface="+mj-lt"/>
              <a:buAutoNum type="arabicPeriod"/>
            </a:pPr>
            <a:r>
              <a:rPr lang="de-CH" sz="2000" dirty="0" smtClean="0"/>
              <a:t>Chronischer primärer Schmerz (z.B. Fibromyalgie, unspezifischer Rückenschmerz, Bauchschmerzen)</a:t>
            </a:r>
          </a:p>
          <a:p>
            <a:pPr marL="914400" lvl="1" indent="-457200">
              <a:buFont typeface="+mj-lt"/>
              <a:buAutoNum type="arabicPeriod"/>
            </a:pPr>
            <a:r>
              <a:rPr lang="de-CH" sz="2000" dirty="0" smtClean="0"/>
              <a:t>Chronischer Tumorschmerz</a:t>
            </a:r>
          </a:p>
          <a:p>
            <a:pPr marL="914400" lvl="1" indent="-457200">
              <a:buFont typeface="+mj-lt"/>
              <a:buAutoNum type="arabicPeriod"/>
            </a:pPr>
            <a:r>
              <a:rPr lang="de-CH" sz="2000" dirty="0" smtClean="0"/>
              <a:t>Chronischer postoperativer und posttraumatischer Schmerz</a:t>
            </a:r>
          </a:p>
          <a:p>
            <a:pPr marL="914400" lvl="1" indent="-457200">
              <a:buFont typeface="+mj-lt"/>
              <a:buAutoNum type="arabicPeriod"/>
            </a:pPr>
            <a:r>
              <a:rPr lang="de-CH" sz="2000" dirty="0" smtClean="0"/>
              <a:t>Chronischer neuropathischer Schmerz</a:t>
            </a:r>
          </a:p>
          <a:p>
            <a:pPr marL="914400" lvl="1" indent="-457200">
              <a:buFont typeface="+mj-lt"/>
              <a:buAutoNum type="arabicPeriod"/>
            </a:pPr>
            <a:r>
              <a:rPr lang="de-CH" sz="2000" dirty="0" smtClean="0"/>
              <a:t>Chronischer Kopf- und Gesichtsschmerz</a:t>
            </a:r>
          </a:p>
          <a:p>
            <a:pPr marL="914400" lvl="1" indent="-457200">
              <a:buFont typeface="+mj-lt"/>
              <a:buAutoNum type="arabicPeriod"/>
            </a:pPr>
            <a:r>
              <a:rPr lang="de-CH" sz="2000" dirty="0" smtClean="0"/>
              <a:t>Chronischer </a:t>
            </a:r>
            <a:r>
              <a:rPr lang="de-CH" sz="2000" dirty="0" err="1" smtClean="0"/>
              <a:t>visceraler</a:t>
            </a:r>
            <a:r>
              <a:rPr lang="de-CH" sz="2000" dirty="0" smtClean="0"/>
              <a:t> Schmerz</a:t>
            </a:r>
          </a:p>
          <a:p>
            <a:pPr marL="914400" lvl="1" indent="-457200">
              <a:buFont typeface="+mj-lt"/>
              <a:buAutoNum type="arabicPeriod"/>
            </a:pPr>
            <a:r>
              <a:rPr lang="de-CH" sz="2000" dirty="0" smtClean="0"/>
              <a:t>Chronischer </a:t>
            </a:r>
            <a:r>
              <a:rPr lang="de-CH" sz="2000" dirty="0" err="1" smtClean="0"/>
              <a:t>muskoskeletaler</a:t>
            </a:r>
            <a:r>
              <a:rPr lang="de-CH" sz="2000" dirty="0" smtClean="0"/>
              <a:t> Schmerz</a:t>
            </a:r>
            <a:endParaRPr lang="de-CH" sz="2000" dirty="0"/>
          </a:p>
        </p:txBody>
      </p:sp>
      <p:sp>
        <p:nvSpPr>
          <p:cNvPr id="5" name="Fußzeilenplatzhalter 4"/>
          <p:cNvSpPr>
            <a:spLocks noGrp="1"/>
          </p:cNvSpPr>
          <p:nvPr>
            <p:ph type="ftr" sz="quarter" idx="11"/>
          </p:nvPr>
        </p:nvSpPr>
        <p:spPr/>
        <p:txBody>
          <a:bodyPr/>
          <a:lstStyle/>
          <a:p>
            <a:pPr>
              <a:defRPr/>
            </a:pPr>
            <a:r>
              <a:rPr lang="de-DE" smtClean="0">
                <a:solidFill>
                  <a:srgbClr val="000000"/>
                </a:solidFill>
              </a:rPr>
              <a:t>E. Nyberg / WS Schmerz 30.11.2019</a:t>
            </a:r>
            <a:endParaRPr lang="de-DE">
              <a:solidFill>
                <a:srgbClr val="000000"/>
              </a:solidFill>
            </a:endParaRPr>
          </a:p>
        </p:txBody>
      </p:sp>
    </p:spTree>
    <p:extLst>
      <p:ext uri="{BB962C8B-B14F-4D97-AF65-F5344CB8AC3E}">
        <p14:creationId xmlns:p14="http://schemas.microsoft.com/office/powerpoint/2010/main" val="268153333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55576" y="188640"/>
            <a:ext cx="7772400" cy="936104"/>
          </a:xfrm>
        </p:spPr>
        <p:txBody>
          <a:bodyPr/>
          <a:lstStyle/>
          <a:p>
            <a:r>
              <a:rPr lang="de-DE" sz="2400" b="0" dirty="0" smtClean="0"/>
              <a:t>Was ist neu im DSM 5?</a:t>
            </a:r>
            <a:br>
              <a:rPr lang="de-DE" sz="2400" b="0" dirty="0" smtClean="0"/>
            </a:br>
            <a:r>
              <a:rPr lang="de-DE" sz="2400" b="0" dirty="0" smtClean="0"/>
              <a:t>Die somatische Belastungsstörung.</a:t>
            </a:r>
            <a:endParaRPr lang="de-DE" sz="2400" b="0" dirty="0"/>
          </a:p>
        </p:txBody>
      </p:sp>
      <p:sp>
        <p:nvSpPr>
          <p:cNvPr id="3" name="Inhaltsplatzhalter 2"/>
          <p:cNvSpPr>
            <a:spLocks noGrp="1"/>
          </p:cNvSpPr>
          <p:nvPr>
            <p:ph idx="1"/>
          </p:nvPr>
        </p:nvSpPr>
        <p:spPr>
          <a:xfrm>
            <a:off x="685800" y="1124744"/>
            <a:ext cx="7772400" cy="5472608"/>
          </a:xfrm>
        </p:spPr>
        <p:txBody>
          <a:bodyPr/>
          <a:lstStyle/>
          <a:p>
            <a:r>
              <a:rPr lang="de-DE" sz="2000" dirty="0" smtClean="0"/>
              <a:t>Somatoforme Störungen, Hypochondrie und Schmerz-störungen werden ersetzt</a:t>
            </a:r>
          </a:p>
          <a:p>
            <a:r>
              <a:rPr lang="de-DE" sz="2000" dirty="0" smtClean="0">
                <a:solidFill>
                  <a:srgbClr val="FF0000"/>
                </a:solidFill>
              </a:rPr>
              <a:t>Kriterien:</a:t>
            </a:r>
          </a:p>
          <a:p>
            <a:pPr lvl="1"/>
            <a:r>
              <a:rPr lang="de-DE" sz="2000" dirty="0" smtClean="0">
                <a:solidFill>
                  <a:srgbClr val="FF0000"/>
                </a:solidFill>
              </a:rPr>
              <a:t>A: somatische Symptome (› 6mon)</a:t>
            </a:r>
          </a:p>
          <a:p>
            <a:pPr lvl="2"/>
            <a:r>
              <a:rPr lang="de-DE" sz="1600" dirty="0" smtClean="0"/>
              <a:t>Belastend oder zu Störungen des Alltagslebens führend</a:t>
            </a:r>
          </a:p>
          <a:p>
            <a:pPr lvl="1"/>
            <a:r>
              <a:rPr lang="de-DE" sz="2000" dirty="0" smtClean="0">
                <a:solidFill>
                  <a:srgbClr val="FF0000"/>
                </a:solidFill>
              </a:rPr>
              <a:t>B: psychologische Kriterien bezogen auf körperliche Symptome</a:t>
            </a:r>
          </a:p>
          <a:p>
            <a:pPr lvl="2"/>
            <a:r>
              <a:rPr lang="de-DE" sz="1600" dirty="0" smtClean="0"/>
              <a:t>Übertriebene und anhaltende Gedanken über die Ernsthaftigkeit des Symptoms (</a:t>
            </a:r>
            <a:r>
              <a:rPr lang="de-DE" sz="1600" dirty="0" smtClean="0">
                <a:solidFill>
                  <a:srgbClr val="FF0000"/>
                </a:solidFill>
              </a:rPr>
              <a:t>kognitiv</a:t>
            </a:r>
            <a:r>
              <a:rPr lang="de-DE" sz="1600" dirty="0" smtClean="0"/>
              <a:t>) („ich bin von der Ernsthaftigkeit meiner Beschwerden überzeugt“)</a:t>
            </a:r>
          </a:p>
          <a:p>
            <a:pPr lvl="2"/>
            <a:r>
              <a:rPr lang="de-DE" sz="1600" dirty="0" smtClean="0"/>
              <a:t>Anhaltend hohes Angstniveau bezogen auf Gesundheit und Symptome (</a:t>
            </a:r>
            <a:r>
              <a:rPr lang="de-DE" sz="1600" dirty="0" smtClean="0">
                <a:solidFill>
                  <a:srgbClr val="FF0000"/>
                </a:solidFill>
              </a:rPr>
              <a:t>emotional</a:t>
            </a:r>
            <a:r>
              <a:rPr lang="de-DE" sz="1600" dirty="0" smtClean="0"/>
              <a:t>) („ich mache mir </a:t>
            </a:r>
            <a:r>
              <a:rPr lang="de-DE" sz="1600" dirty="0" err="1" smtClean="0"/>
              <a:t>grosse</a:t>
            </a:r>
            <a:r>
              <a:rPr lang="de-DE" sz="1600" dirty="0" smtClean="0"/>
              <a:t> Sorgen um meine Gesundheit“)</a:t>
            </a:r>
          </a:p>
          <a:p>
            <a:pPr lvl="2"/>
            <a:r>
              <a:rPr lang="de-DE" sz="1600" dirty="0" smtClean="0"/>
              <a:t>Exzessiver Zeit und </a:t>
            </a:r>
            <a:r>
              <a:rPr lang="de-DE" sz="1600" dirty="0" err="1" smtClean="0"/>
              <a:t>Engergieaufwand</a:t>
            </a:r>
            <a:r>
              <a:rPr lang="de-DE" sz="1600" dirty="0" smtClean="0"/>
              <a:t> bezüglich der Symptome oder Gesundheitssorgen (</a:t>
            </a:r>
            <a:r>
              <a:rPr lang="de-DE" sz="1600" dirty="0" smtClean="0">
                <a:solidFill>
                  <a:srgbClr val="FF0000"/>
                </a:solidFill>
              </a:rPr>
              <a:t>Verhalten</a:t>
            </a:r>
            <a:r>
              <a:rPr lang="de-DE" sz="1600" dirty="0" smtClean="0"/>
              <a:t>) („meine gesundheitlichen Sorgen behindern mich im Alltag“)</a:t>
            </a:r>
          </a:p>
          <a:p>
            <a:r>
              <a:rPr lang="de-DE" sz="2000" dirty="0" smtClean="0">
                <a:solidFill>
                  <a:srgbClr val="FF0000"/>
                </a:solidFill>
              </a:rPr>
              <a:t>Es spielt keine Rolle mehr, ob somatische Symptome medizinisch erklärbar sind oder nicht</a:t>
            </a:r>
            <a:endParaRPr lang="de-DE" sz="2000" dirty="0">
              <a:solidFill>
                <a:srgbClr val="FF0000"/>
              </a:solidFill>
            </a:endParaRPr>
          </a:p>
        </p:txBody>
      </p:sp>
      <p:sp>
        <p:nvSpPr>
          <p:cNvPr id="5" name="Fußzeilenplatzhalter 4"/>
          <p:cNvSpPr>
            <a:spLocks noGrp="1"/>
          </p:cNvSpPr>
          <p:nvPr>
            <p:ph type="ftr" sz="quarter" idx="11"/>
          </p:nvPr>
        </p:nvSpPr>
        <p:spPr/>
        <p:txBody>
          <a:bodyPr/>
          <a:lstStyle/>
          <a:p>
            <a:pPr>
              <a:defRPr/>
            </a:pPr>
            <a:r>
              <a:rPr lang="de-DE" smtClean="0">
                <a:solidFill>
                  <a:srgbClr val="000000"/>
                </a:solidFill>
              </a:rPr>
              <a:t>E. Nyberg / WS Schmerz 30.11.2019</a:t>
            </a:r>
            <a:endParaRPr lang="de-DE">
              <a:solidFill>
                <a:srgbClr val="000000"/>
              </a:solidFill>
            </a:endParaRPr>
          </a:p>
        </p:txBody>
      </p:sp>
    </p:spTree>
    <p:extLst>
      <p:ext uri="{BB962C8B-B14F-4D97-AF65-F5344CB8AC3E}">
        <p14:creationId xmlns:p14="http://schemas.microsoft.com/office/powerpoint/2010/main" val="105375483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r>
              <a:rPr lang="de-DE" altLang="de-DE" sz="2800" b="0" smtClean="0"/>
              <a:t>Diagnostikempfehlungen bei chronischen Schmerzpatienten I (nach Kröner-Herwig)</a:t>
            </a:r>
            <a:endParaRPr lang="de-DE" altLang="de-DE" b="0" smtClean="0">
              <a:solidFill>
                <a:schemeClr val="tx1"/>
              </a:solidFill>
            </a:endParaRPr>
          </a:p>
        </p:txBody>
      </p:sp>
      <p:sp>
        <p:nvSpPr>
          <p:cNvPr id="29699" name="Rectangle 3"/>
          <p:cNvSpPr>
            <a:spLocks noGrp="1" noChangeArrowheads="1"/>
          </p:cNvSpPr>
          <p:nvPr>
            <p:ph type="body" idx="1"/>
          </p:nvPr>
        </p:nvSpPr>
        <p:spPr>
          <a:xfrm>
            <a:off x="611188" y="1981200"/>
            <a:ext cx="7847012" cy="3895725"/>
          </a:xfrm>
        </p:spPr>
        <p:txBody>
          <a:bodyPr/>
          <a:lstStyle/>
          <a:p>
            <a:pPr>
              <a:lnSpc>
                <a:spcPct val="90000"/>
              </a:lnSpc>
            </a:pPr>
            <a:r>
              <a:rPr lang="de-DE" altLang="de-DE" sz="2800" smtClean="0"/>
              <a:t>Durchsicht der Krankenberichte; </a:t>
            </a:r>
          </a:p>
          <a:p>
            <a:pPr lvl="1">
              <a:lnSpc>
                <a:spcPct val="90000"/>
              </a:lnSpc>
            </a:pPr>
            <a:r>
              <a:rPr lang="de-DE" altLang="de-DE" sz="2400" smtClean="0"/>
              <a:t>vor Behandlungsbeginn sollten </a:t>
            </a:r>
            <a:r>
              <a:rPr lang="de-DE" altLang="de-DE" sz="2400" u="sng" smtClean="0">
                <a:solidFill>
                  <a:srgbClr val="FF0000"/>
                </a:solidFill>
              </a:rPr>
              <a:t>alle</a:t>
            </a:r>
            <a:r>
              <a:rPr lang="de-DE" altLang="de-DE" sz="2400" smtClean="0"/>
              <a:t> Untersuchungsbefunde vorliegen</a:t>
            </a:r>
          </a:p>
          <a:p>
            <a:pPr>
              <a:lnSpc>
                <a:spcPct val="90000"/>
              </a:lnSpc>
            </a:pPr>
            <a:r>
              <a:rPr lang="de-DE" altLang="de-DE" sz="2800" smtClean="0"/>
              <a:t>Psychologische Schmerzanamnese</a:t>
            </a:r>
          </a:p>
          <a:p>
            <a:pPr lvl="1">
              <a:lnSpc>
                <a:spcPct val="90000"/>
              </a:lnSpc>
            </a:pPr>
            <a:r>
              <a:rPr lang="de-DE" altLang="de-DE" sz="2400" smtClean="0"/>
              <a:t>Hinweise für Komorbidität </a:t>
            </a:r>
            <a:r>
              <a:rPr lang="de-DE" altLang="de-DE" sz="2400" smtClean="0">
                <a:sym typeface="Symbol" pitchFamily="18" charset="2"/>
              </a:rPr>
              <a:t></a:t>
            </a:r>
            <a:r>
              <a:rPr lang="de-DE" altLang="de-DE" sz="2400" smtClean="0"/>
              <a:t> ICD 10</a:t>
            </a:r>
          </a:p>
          <a:p>
            <a:pPr lvl="1">
              <a:lnSpc>
                <a:spcPct val="90000"/>
              </a:lnSpc>
            </a:pPr>
            <a:r>
              <a:rPr lang="de-DE" altLang="de-DE" sz="2400" smtClean="0"/>
              <a:t>Hohe Bedeutung der Bezugspersoneninteraktion </a:t>
            </a:r>
            <a:r>
              <a:rPr lang="de-DE" altLang="de-DE" sz="2400" smtClean="0">
                <a:sym typeface="Symbol" pitchFamily="18" charset="2"/>
              </a:rPr>
              <a:t></a:t>
            </a:r>
            <a:r>
              <a:rPr lang="de-DE" altLang="de-DE" sz="2400" smtClean="0"/>
              <a:t> </a:t>
            </a:r>
            <a:r>
              <a:rPr lang="de-DE" altLang="de-DE" sz="2400" smtClean="0">
                <a:solidFill>
                  <a:srgbClr val="FF0000"/>
                </a:solidFill>
              </a:rPr>
              <a:t>SOF</a:t>
            </a:r>
            <a:r>
              <a:rPr lang="de-DE" altLang="de-DE" sz="2400" smtClean="0"/>
              <a:t>  (Signifikant-Other Fragebogen; Kröner-Herwig)</a:t>
            </a:r>
            <a:endParaRPr lang="de-DE" altLang="de-DE" smtClean="0"/>
          </a:p>
        </p:txBody>
      </p:sp>
      <p:sp>
        <p:nvSpPr>
          <p:cNvPr id="3" name="Fußzeilenplatzhalter 2"/>
          <p:cNvSpPr>
            <a:spLocks noGrp="1"/>
          </p:cNvSpPr>
          <p:nvPr>
            <p:ph type="ftr" sz="quarter" idx="11"/>
          </p:nvPr>
        </p:nvSpPr>
        <p:spPr/>
        <p:txBody>
          <a:bodyPr/>
          <a:lstStyle/>
          <a:p>
            <a:pPr>
              <a:defRPr/>
            </a:pPr>
            <a:r>
              <a:rPr lang="de-DE" smtClean="0">
                <a:solidFill>
                  <a:srgbClr val="000000"/>
                </a:solidFill>
              </a:rPr>
              <a:t>E. Nyberg / WS Schmerz 30.11.2019</a:t>
            </a:r>
            <a:endParaRPr lang="de-DE">
              <a:solidFill>
                <a:srgbClr val="000000"/>
              </a:solidFill>
            </a:endParaRPr>
          </a:p>
        </p:txBody>
      </p:sp>
    </p:spTree>
    <p:extLst>
      <p:ext uri="{BB962C8B-B14F-4D97-AF65-F5344CB8AC3E}">
        <p14:creationId xmlns:p14="http://schemas.microsoft.com/office/powerpoint/2010/main" val="3446614331"/>
      </p:ext>
    </p:extLst>
  </p:cSld>
  <p:clrMapOvr>
    <a:masterClrMapping/>
  </p:clrMapOvr>
  <p:timing>
    <p:tnLst>
      <p:par>
        <p:cTn id="1" dur="indefinite" restart="never" nodeType="tmRoot"/>
      </p:par>
    </p:tnLst>
  </p:timing>
</p:sld>
</file>

<file path=ppt/theme/theme1.xml><?xml version="1.0" encoding="utf-8"?>
<a:theme xmlns:a="http://schemas.openxmlformats.org/drawingml/2006/main" name="Standarddesign">
  <a:themeElements>
    <a:clrScheme name="Standard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Standarddesign">
      <a:majorFont>
        <a:latin typeface="Comic Sans MS"/>
        <a:ea typeface=""/>
        <a:cs typeface=""/>
      </a:majorFont>
      <a:minorFont>
        <a:latin typeface="Comic Sans MS"/>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Standard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tandard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tandard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tandard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tandard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tandard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tandard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Standarddesign">
  <a:themeElements>
    <a:clrScheme name="Standard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Standarddesign">
      <a:majorFont>
        <a:latin typeface="Comic Sans MS"/>
        <a:ea typeface=""/>
        <a:cs typeface=""/>
      </a:majorFont>
      <a:minorFont>
        <a:latin typeface="Comic Sans MS"/>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Standard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tandard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tandard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tandard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tandard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tandard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tandard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2583</Words>
  <Application>Microsoft Office PowerPoint</Application>
  <PresentationFormat>Bildschirmpräsentation (4:3)</PresentationFormat>
  <Paragraphs>336</Paragraphs>
  <Slides>42</Slides>
  <Notes>1</Notes>
  <HiddenSlides>0</HiddenSlides>
  <MMClips>0</MMClips>
  <ScaleCrop>false</ScaleCrop>
  <HeadingPairs>
    <vt:vector size="6" baseType="variant">
      <vt:variant>
        <vt:lpstr>Design</vt:lpstr>
      </vt:variant>
      <vt:variant>
        <vt:i4>2</vt:i4>
      </vt:variant>
      <vt:variant>
        <vt:lpstr>Eingebettete OLE-Server</vt:lpstr>
      </vt:variant>
      <vt:variant>
        <vt:i4>1</vt:i4>
      </vt:variant>
      <vt:variant>
        <vt:lpstr>Folientitel</vt:lpstr>
      </vt:variant>
      <vt:variant>
        <vt:i4>42</vt:i4>
      </vt:variant>
    </vt:vector>
  </HeadingPairs>
  <TitlesOfParts>
    <vt:vector size="45" baseType="lpstr">
      <vt:lpstr>Standarddesign</vt:lpstr>
      <vt:lpstr>1_Standarddesign</vt:lpstr>
      <vt:lpstr>Photo Editor Photo</vt:lpstr>
      <vt:lpstr>Kognitiv-verhaltenstherapeutische Strategien bei Schmerzstörungen </vt:lpstr>
      <vt:lpstr>Inhalt</vt:lpstr>
      <vt:lpstr>Typische Probleme eines Patienten  mit somatoformer Störung</vt:lpstr>
      <vt:lpstr>ICD 10 und die Probleme </vt:lpstr>
      <vt:lpstr>Wie diagnostizieren im ICD 10?</vt:lpstr>
      <vt:lpstr>Wie diagnostizieren im ICD 10?</vt:lpstr>
      <vt:lpstr>Was verbessert sich im ICD 11?</vt:lpstr>
      <vt:lpstr>Was ist neu im DSM 5? Die somatische Belastungsstörung.</vt:lpstr>
      <vt:lpstr>Diagnostikempfehlungen bei chronischen Schmerzpatienten I (nach Kröner-Herwig)</vt:lpstr>
      <vt:lpstr>Diagnostikempfehlungen bei chronischen Schmerzpatienten II (nach Kröner-Herwig)</vt:lpstr>
      <vt:lpstr>PowerPoint-Präsentation</vt:lpstr>
      <vt:lpstr>Beurteilungsfehler</vt:lpstr>
      <vt:lpstr>Beurteilungsfehler</vt:lpstr>
      <vt:lpstr>Ergänzende bildliche Schmerzerfassung</vt:lpstr>
      <vt:lpstr>PowerPoint-Präsentation</vt:lpstr>
      <vt:lpstr>PowerPoint-Präsentation</vt:lpstr>
      <vt:lpstr>PowerPoint-Präsentation</vt:lpstr>
      <vt:lpstr>PowerPoint-Präsentation</vt:lpstr>
      <vt:lpstr>PowerPoint-Präsentation</vt:lpstr>
      <vt:lpstr>PowerPoint-Präsentation</vt:lpstr>
      <vt:lpstr>Psychoedukation</vt:lpstr>
      <vt:lpstr>Die Speichelproduktion ist eine gelernte körperliche Reaktion.</vt:lpstr>
      <vt:lpstr>Gate Control Theorie (Melzack &amp; Wall, 1965)</vt:lpstr>
      <vt:lpstr>PowerPoint-Präsentation</vt:lpstr>
      <vt:lpstr>Das Schmerzgedächtnis</vt:lpstr>
      <vt:lpstr>Sensibilisierung und  erhöhte Schmerzempfindlichkeit I</vt:lpstr>
      <vt:lpstr>Sensibilisierung und  erhöhte Schmerzempfindlichkeit II</vt:lpstr>
      <vt:lpstr>Metapher zur Erläuterung des Schmerzgedächtnisses  und der zentralen Sensibilisierung</vt:lpstr>
      <vt:lpstr>Operantes Lernen und Neuroplastizität</vt:lpstr>
      <vt:lpstr>PowerPoint-Präsentation</vt:lpstr>
      <vt:lpstr>In der Psychotherapie zu berücksichtigen:</vt:lpstr>
      <vt:lpstr>Modellrollenspiel Wie kann ich dem Partner vermitteln, dass trösten nicht immer gut ist?</vt:lpstr>
      <vt:lpstr>Angst vor Bewegung (Kinesiophobie) ist ein bedeutender Faktor für die Entstehung, Aufrechterhaltung und Verstärkung chronischer Schmerzen.</vt:lpstr>
      <vt:lpstr>Psychologische Therapie</vt:lpstr>
      <vt:lpstr>PowerPoint-Präsentation</vt:lpstr>
      <vt:lpstr>PowerPoint-Präsentation</vt:lpstr>
      <vt:lpstr>PowerPoint-Präsentation</vt:lpstr>
      <vt:lpstr>PowerPoint-Präsentation</vt:lpstr>
      <vt:lpstr>Strategien zum Aufbau von Behandlungszielen Anreiz schaffen!</vt:lpstr>
      <vt:lpstr>Bestandaufnahme „kreative Hoffnungslosigkeit“</vt:lpstr>
      <vt:lpstr>„wenn du beweisen musst, dass du krank bist, kannst du nicht gesund werden“</vt:lpstr>
      <vt:lpstr>Zielkonflikte zwischen Therapeut und Patient</vt:lpstr>
    </vt:vector>
  </TitlesOfParts>
  <Company>UPK</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Kognitiv-verhaltenstherapeutische Strategien bei Schmerzstörungen Interdisziplinäre Zusammenarbeit ist notwendig</dc:title>
  <dc:creator>Nyberg Elisabeth</dc:creator>
  <cp:lastModifiedBy>Roesel, Charlotte</cp:lastModifiedBy>
  <cp:revision>66</cp:revision>
  <cp:lastPrinted>2019-11-20T11:47:47Z</cp:lastPrinted>
  <dcterms:created xsi:type="dcterms:W3CDTF">2014-10-23T12:08:49Z</dcterms:created>
  <dcterms:modified xsi:type="dcterms:W3CDTF">2019-12-04T09:48:39Z</dcterms:modified>
</cp:coreProperties>
</file>